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7" r:id="rId4"/>
    <p:sldId id="268" r:id="rId5"/>
    <p:sldId id="269" r:id="rId6"/>
    <p:sldId id="270" r:id="rId7"/>
    <p:sldId id="271" r:id="rId8"/>
    <p:sldId id="272" r:id="rId9"/>
    <p:sldId id="273" r:id="rId10"/>
    <p:sldId id="274" r:id="rId11"/>
    <p:sldId id="275" r:id="rId12"/>
    <p:sldId id="262" r:id="rId13"/>
    <p:sldId id="276" r:id="rId14"/>
    <p:sldId id="277" r:id="rId15"/>
    <p:sldId id="278" r:id="rId16"/>
    <p:sldId id="279" r:id="rId17"/>
    <p:sldId id="280" r:id="rId18"/>
    <p:sldId id="281" r:id="rId19"/>
    <p:sldId id="282" r:id="rId20"/>
    <p:sldId id="283" r:id="rId21"/>
    <p:sldId id="287" r:id="rId22"/>
    <p:sldId id="288" r:id="rId23"/>
    <p:sldId id="289" r:id="rId24"/>
    <p:sldId id="284" r:id="rId25"/>
    <p:sldId id="286" r:id="rId26"/>
    <p:sldId id="285" r:id="rId27"/>
    <p:sldId id="264" r:id="rId28"/>
    <p:sldId id="265"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Poppins" panose="00000500000000000000" pitchFamily="2" charset="0"/>
      <p:regular r:id="rId36"/>
      <p:bold r:id="rId37"/>
      <p:italic r:id="rId38"/>
      <p:boldItalic r:id="rId39"/>
    </p:embeddedFont>
    <p:embeddedFont>
      <p:font typeface="Poppins Bold" panose="00000800000000000000"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RAM WASEEM" userId="ba2d0d63f5709151" providerId="LiveId" clId="{EF6D79C1-6A5B-4AD5-B932-C4159CA4EE5E}"/>
    <pc:docChg chg="modSld">
      <pc:chgData name="AKRAM WASEEM" userId="ba2d0d63f5709151" providerId="LiveId" clId="{EF6D79C1-6A5B-4AD5-B932-C4159CA4EE5E}" dt="2023-11-27T10:14:33.797" v="182" actId="20577"/>
      <pc:docMkLst>
        <pc:docMk/>
      </pc:docMkLst>
      <pc:sldChg chg="modSp mod">
        <pc:chgData name="AKRAM WASEEM" userId="ba2d0d63f5709151" providerId="LiveId" clId="{EF6D79C1-6A5B-4AD5-B932-C4159CA4EE5E}" dt="2023-11-27T10:14:33.797" v="182" actId="20577"/>
        <pc:sldMkLst>
          <pc:docMk/>
          <pc:sldMk cId="1646523244" sldId="284"/>
        </pc:sldMkLst>
        <pc:spChg chg="mod">
          <ac:chgData name="AKRAM WASEEM" userId="ba2d0d63f5709151" providerId="LiveId" clId="{EF6D79C1-6A5B-4AD5-B932-C4159CA4EE5E}" dt="2023-11-27T10:14:33.797" v="182" actId="20577"/>
          <ac:spMkLst>
            <pc:docMk/>
            <pc:sldMk cId="1646523244" sldId="284"/>
            <ac:spMk id="16" creationId="{8C41476D-6B17-DB29-03BD-FDD155D6B13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wUMObYAhQ4I" TargetMode="External"/><Relationship Id="rId3" Type="http://schemas.openxmlformats.org/officeDocument/2006/relationships/image" Target="../media/image2.svg"/><Relationship Id="rId7" Type="http://schemas.openxmlformats.org/officeDocument/2006/relationships/hyperlink" Target="https://core.ac.uk/search?q=authors:(Dorronsoro%20D%C3%ADaz,%20Bernab%C3%A9)"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ore.ac.uk/search?q=authors:(D%C3%ADaz-Cano,%20Ignacio)" TargetMode="External"/><Relationship Id="rId5" Type="http://schemas.openxmlformats.org/officeDocument/2006/relationships/hyperlink" Target="https://core.ac.uk/search?q=authors:(Urda,%20Daniel)" TargetMode="External"/><Relationship Id="rId4" Type="http://schemas.openxmlformats.org/officeDocument/2006/relationships/hyperlink" Target="https://core.ac.uk/search?q=authors:(Mag%C3%A1n-Carri%C3%B3n,%20Roberto)"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svg"/><Relationship Id="rId7"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1506200" y="6743700"/>
            <a:ext cx="8026058" cy="5638801"/>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5025"/>
            <a:ext cx="5643741" cy="3634525"/>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74529" y="1586700"/>
            <a:ext cx="10439400" cy="4065600"/>
          </a:xfrm>
          <a:prstGeom prst="rect">
            <a:avLst/>
          </a:prstGeom>
        </p:spPr>
        <p:txBody>
          <a:bodyPr wrap="square" lIns="0" tIns="0" rIns="0" bIns="0" rtlCol="0" anchor="t">
            <a:spAutoFit/>
          </a:bodyPr>
          <a:lstStyle/>
          <a:p>
            <a:pPr>
              <a:lnSpc>
                <a:spcPts val="10805"/>
              </a:lnSpc>
            </a:pPr>
            <a:r>
              <a:rPr lang="en-US" sz="8800" b="1" spc="-387" dirty="0">
                <a:solidFill>
                  <a:srgbClr val="FFFFFF"/>
                </a:solidFill>
                <a:latin typeface="Arial" panose="020B0604020202020204" pitchFamily="34" charset="0"/>
                <a:cs typeface="Arial" panose="020B0604020202020204" pitchFamily="34" charset="0"/>
              </a:rPr>
              <a:t>NETWORK DENIAL OF SERVICE DETECTION</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3DCAB1"/>
            </a:solidFill>
          </p:spPr>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48751425-5E4D-EDC2-8C6D-9B0F62F88BB2}"/>
              </a:ext>
            </a:extLst>
          </p:cNvPr>
          <p:cNvSpPr txBox="1"/>
          <p:nvPr/>
        </p:nvSpPr>
        <p:spPr>
          <a:xfrm>
            <a:off x="731499" y="7820806"/>
            <a:ext cx="10769258" cy="923330"/>
          </a:xfrm>
          <a:prstGeom prst="rect">
            <a:avLst/>
          </a:prstGeom>
          <a:noFill/>
        </p:spPr>
        <p:txBody>
          <a:bodyPr wrap="square" rtlCol="0">
            <a:spAutoFit/>
          </a:bodyPr>
          <a:lstStyle/>
          <a:p>
            <a:r>
              <a:rPr lang="en-GB" sz="5400" b="1" dirty="0">
                <a:solidFill>
                  <a:schemeClr val="bg1"/>
                </a:solidFill>
                <a:latin typeface="Arial" panose="020B0604020202020204" pitchFamily="34" charset="0"/>
                <a:cs typeface="Arial" panose="020B0604020202020204" pitchFamily="34" charset="0"/>
              </a:rPr>
              <a:t>Guide: </a:t>
            </a:r>
            <a:r>
              <a:rPr lang="en-GB" sz="5400" b="1" dirty="0" err="1">
                <a:solidFill>
                  <a:schemeClr val="bg1"/>
                </a:solidFill>
                <a:latin typeface="Arial" panose="020B0604020202020204" pitchFamily="34" charset="0"/>
                <a:cs typeface="Arial" panose="020B0604020202020204" pitchFamily="34" charset="0"/>
              </a:rPr>
              <a:t>Dr.</a:t>
            </a:r>
            <a:r>
              <a:rPr lang="en-GB" sz="5400" b="1" dirty="0">
                <a:solidFill>
                  <a:schemeClr val="bg1"/>
                </a:solidFill>
                <a:latin typeface="Arial" panose="020B0604020202020204" pitchFamily="34" charset="0"/>
                <a:cs typeface="Arial" panose="020B0604020202020204" pitchFamily="34" charset="0"/>
              </a:rPr>
              <a:t> Sheela Jayachandran</a:t>
            </a:r>
            <a:endParaRPr lang="en-IN" sz="5400" b="1" dirty="0">
              <a:solidFill>
                <a:schemeClr val="bg1"/>
              </a:solidFill>
              <a:latin typeface="Arial" panose="020B0604020202020204" pitchFamily="34" charset="0"/>
              <a:cs typeface="Arial" panose="020B0604020202020204" pitchFamily="34" charset="0"/>
            </a:endParaRPr>
          </a:p>
        </p:txBody>
      </p:sp>
      <p:pic>
        <p:nvPicPr>
          <p:cNvPr id="3076" name="Picture 4" descr="Types of Networks - PAN, LAN, MAN, WAN and Differences">
            <a:extLst>
              <a:ext uri="{FF2B5EF4-FFF2-40B4-BE49-F238E27FC236}">
                <a16:creationId xmlns:a16="http://schemas.microsoft.com/office/drawing/2014/main" id="{3020C388-5433-55B0-500C-17AEFB7AF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1271" y="922293"/>
            <a:ext cx="6078451" cy="63499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9F5E15B-95AE-64EC-461C-A2AB5805A77B}"/>
              </a:ext>
            </a:extLst>
          </p:cNvPr>
          <p:cNvPicPr>
            <a:picLocks noChangeAspect="1"/>
          </p:cNvPicPr>
          <p:nvPr/>
        </p:nvPicPr>
        <p:blipFill>
          <a:blip r:embed="rId7"/>
          <a:stretch>
            <a:fillRect/>
          </a:stretch>
        </p:blipFill>
        <p:spPr>
          <a:xfrm>
            <a:off x="16003599" y="1046922"/>
            <a:ext cx="1416123" cy="5397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4097000" cy="1261884"/>
          </a:xfrm>
          <a:prstGeom prst="rect">
            <a:avLst/>
          </a:prstGeom>
          <a:noFill/>
        </p:spPr>
        <p:txBody>
          <a:bodyPr wrap="square" rtlCol="0">
            <a:spAutoFit/>
          </a:bodyPr>
          <a:lstStyle/>
          <a:p>
            <a:pPr marL="457200" indent="-457200" algn="just">
              <a:buFont typeface="Wingdings" panose="05000000000000000000" pitchFamily="2" charset="2"/>
              <a:buChar char="§"/>
            </a:pPr>
            <a:r>
              <a:rPr lang="en-US" sz="2800" b="1" dirty="0" err="1">
                <a:effectLst/>
                <a:latin typeface="Times New Roman" panose="02020603050405020304" pitchFamily="18" charset="0"/>
                <a:ea typeface="MS Mincho" panose="02020609040205080304" pitchFamily="49" charset="-128"/>
              </a:rPr>
              <a:t>Colab</a:t>
            </a:r>
            <a:endParaRPr lang="en-IN" sz="2800" b="1" dirty="0">
              <a:effectLst/>
              <a:latin typeface="Times New Roman" panose="02020603050405020304" pitchFamily="18" charset="0"/>
              <a:ea typeface="MS Mincho" panose="02020609040205080304" pitchFamily="49" charset="-128"/>
            </a:endParaRPr>
          </a:p>
          <a:p>
            <a:pPr algn="just"/>
            <a:r>
              <a:rPr lang="en-US" sz="2400" b="1" dirty="0">
                <a:effectLst/>
                <a:latin typeface="Times New Roman" panose="02020603050405020304" pitchFamily="18" charset="0"/>
                <a:ea typeface="MS Mincho" panose="02020609040205080304" pitchFamily="49" charset="-128"/>
              </a:rPr>
              <a:t> </a:t>
            </a:r>
            <a:r>
              <a:rPr lang="en-US" sz="2400" dirty="0">
                <a:solidFill>
                  <a:srgbClr val="273239"/>
                </a:solidFill>
                <a:effectLst/>
                <a:latin typeface="Times New Roman" panose="02020603050405020304" pitchFamily="18" charset="0"/>
                <a:ea typeface="MS Mincho" panose="02020609040205080304" pitchFamily="49" charset="-128"/>
              </a:rPr>
              <a:t>With </a:t>
            </a:r>
            <a:r>
              <a:rPr lang="en-US" sz="2400" dirty="0" err="1">
                <a:solidFill>
                  <a:srgbClr val="273239"/>
                </a:solidFill>
                <a:effectLst/>
                <a:latin typeface="Times New Roman" panose="02020603050405020304" pitchFamily="18" charset="0"/>
                <a:ea typeface="MS Mincho" panose="02020609040205080304" pitchFamily="49" charset="-128"/>
              </a:rPr>
              <a:t>Colab</a:t>
            </a:r>
            <a:r>
              <a:rPr lang="en-US" sz="2400" dirty="0">
                <a:solidFill>
                  <a:srgbClr val="273239"/>
                </a:solidFill>
                <a:effectLst/>
                <a:latin typeface="Times New Roman" panose="02020603050405020304" pitchFamily="18" charset="0"/>
                <a:ea typeface="MS Mincho" panose="02020609040205080304" pitchFamily="49" charset="-128"/>
              </a:rPr>
              <a:t>, anybody can create and run any Python code through a browser, making it particularly useful for data analysis, machine learning, and teaching.</a:t>
            </a:r>
            <a:endParaRPr lang="en-US" sz="40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6" y="1012589"/>
            <a:ext cx="8977313" cy="1077218"/>
          </a:xfrm>
          <a:prstGeom prst="rect">
            <a:avLst/>
          </a:prstGeom>
          <a:noFill/>
        </p:spPr>
        <p:txBody>
          <a:bodyPr wrap="square" rtlCol="0">
            <a:spAutoFit/>
          </a:bodyPr>
          <a:lstStyle/>
          <a:p>
            <a:r>
              <a:rPr lang="en-US" sz="6400" b="1" dirty="0">
                <a:solidFill>
                  <a:schemeClr val="bg1"/>
                </a:solidFill>
                <a:effectLst/>
                <a:latin typeface="Times New Roman" panose="02020603050405020304" pitchFamily="18" charset="0"/>
                <a:ea typeface="Times New Roman" panose="02020603050405020304" pitchFamily="18" charset="0"/>
              </a:rPr>
              <a:t>S</a:t>
            </a:r>
            <a:r>
              <a:rPr lang="en-US" sz="6400" b="1" dirty="0">
                <a:solidFill>
                  <a:schemeClr val="bg1"/>
                </a:solidFill>
                <a:effectLst/>
                <a:latin typeface="Times New Roman" panose="02020603050405020304" pitchFamily="18" charset="0"/>
                <a:ea typeface="MS Mincho" panose="02020609040205080304" pitchFamily="49" charset="-128"/>
              </a:rPr>
              <a:t>oftware</a:t>
            </a:r>
            <a:r>
              <a:rPr lang="en-US" sz="6400" b="1" dirty="0">
                <a:solidFill>
                  <a:schemeClr val="bg1"/>
                </a:solidFill>
                <a:effectLst/>
                <a:latin typeface="Times New Roman" panose="02020603050405020304" pitchFamily="18" charset="0"/>
                <a:ea typeface="Times New Roman" panose="02020603050405020304" pitchFamily="18" charset="0"/>
              </a:rPr>
              <a:t> D</a:t>
            </a:r>
            <a:r>
              <a:rPr lang="en-US" sz="6400" b="1" dirty="0">
                <a:solidFill>
                  <a:schemeClr val="bg1"/>
                </a:solidFill>
                <a:effectLst/>
                <a:latin typeface="Times New Roman" panose="02020603050405020304" pitchFamily="18" charset="0"/>
                <a:ea typeface="MS Mincho" panose="02020609040205080304" pitchFamily="49" charset="-128"/>
              </a:rPr>
              <a:t>etails</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2" name="Picture 11">
            <a:extLst>
              <a:ext uri="{FF2B5EF4-FFF2-40B4-BE49-F238E27FC236}">
                <a16:creationId xmlns:a16="http://schemas.microsoft.com/office/drawing/2014/main" id="{1C3C54D7-B497-611A-D832-AB1A4DB46CDF}"/>
              </a:ext>
            </a:extLst>
          </p:cNvPr>
          <p:cNvPicPr>
            <a:picLocks noChangeAspect="1"/>
          </p:cNvPicPr>
          <p:nvPr/>
        </p:nvPicPr>
        <p:blipFill>
          <a:blip r:embed="rId4"/>
          <a:stretch>
            <a:fillRect/>
          </a:stretch>
        </p:blipFill>
        <p:spPr>
          <a:xfrm>
            <a:off x="996043" y="4641105"/>
            <a:ext cx="7309757" cy="4542083"/>
          </a:xfrm>
          <a:prstGeom prst="rect">
            <a:avLst/>
          </a:prstGeom>
        </p:spPr>
      </p:pic>
      <p:pic>
        <p:nvPicPr>
          <p:cNvPr id="14" name="Picture 13">
            <a:extLst>
              <a:ext uri="{FF2B5EF4-FFF2-40B4-BE49-F238E27FC236}">
                <a16:creationId xmlns:a16="http://schemas.microsoft.com/office/drawing/2014/main" id="{AB55E193-EA7D-6673-0332-D00E229BF264}"/>
              </a:ext>
            </a:extLst>
          </p:cNvPr>
          <p:cNvPicPr>
            <a:picLocks noChangeAspect="1"/>
          </p:cNvPicPr>
          <p:nvPr/>
        </p:nvPicPr>
        <p:blipFill>
          <a:blip r:embed="rId5"/>
          <a:stretch>
            <a:fillRect/>
          </a:stretch>
        </p:blipFill>
        <p:spPr>
          <a:xfrm>
            <a:off x="9677400" y="4641105"/>
            <a:ext cx="7614557" cy="4542083"/>
          </a:xfrm>
          <a:prstGeom prst="rect">
            <a:avLst/>
          </a:prstGeom>
        </p:spPr>
      </p:pic>
    </p:spTree>
    <p:extLst>
      <p:ext uri="{BB962C8B-B14F-4D97-AF65-F5344CB8AC3E}">
        <p14:creationId xmlns:p14="http://schemas.microsoft.com/office/powerpoint/2010/main" val="154676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4097000" cy="461665"/>
          </a:xfrm>
          <a:prstGeom prst="rect">
            <a:avLst/>
          </a:prstGeom>
          <a:noFill/>
        </p:spPr>
        <p:txBody>
          <a:bodyPr wrap="square" rtlCol="0">
            <a:spAutoFit/>
          </a:bodyPr>
          <a:lstStyle/>
          <a:p>
            <a:pPr marL="457200" indent="-457200" algn="just">
              <a:buFont typeface="Wingdings" panose="05000000000000000000" pitchFamily="2" charset="2"/>
              <a:buChar char="§"/>
            </a:pPr>
            <a:r>
              <a:rPr lang="en-US" sz="2400" dirty="0">
                <a:effectLst/>
                <a:latin typeface="Times New Roman" panose="02020603050405020304" pitchFamily="18" charset="0"/>
                <a:ea typeface="MS Mincho" panose="02020609040205080304" pitchFamily="49" charset="-128"/>
              </a:rPr>
              <a:t>Libraries used are </a:t>
            </a:r>
            <a:r>
              <a:rPr lang="en-US" sz="2400" dirty="0" err="1">
                <a:effectLst/>
                <a:latin typeface="Times New Roman" panose="02020603050405020304" pitchFamily="18" charset="0"/>
                <a:ea typeface="MS Mincho" panose="02020609040205080304" pitchFamily="49" charset="-128"/>
              </a:rPr>
              <a:t>Numpy</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Pandas,Matplotlib,Sklearn,seaborn,Tenserflow</a:t>
            </a:r>
            <a:r>
              <a:rPr lang="en-US" sz="2400" dirty="0">
                <a:effectLst/>
                <a:latin typeface="Times New Roman" panose="02020603050405020304" pitchFamily="18" charset="0"/>
                <a:ea typeface="MS Mincho" panose="02020609040205080304" pitchFamily="49" charset="-128"/>
              </a:rPr>
              <a:t> </a:t>
            </a:r>
            <a:r>
              <a:rPr lang="en-US" sz="2400" dirty="0" err="1">
                <a:effectLst/>
                <a:latin typeface="Times New Roman" panose="02020603050405020304" pitchFamily="18" charset="0"/>
                <a:ea typeface="MS Mincho" panose="02020609040205080304" pitchFamily="49" charset="-128"/>
              </a:rPr>
              <a:t>etc</a:t>
            </a:r>
            <a:r>
              <a:rPr lang="en-US" sz="2400" dirty="0">
                <a:effectLst/>
                <a:latin typeface="Times New Roman" panose="02020603050405020304" pitchFamily="18" charset="0"/>
                <a:ea typeface="MS Mincho" panose="02020609040205080304" pitchFamily="49" charset="-128"/>
              </a:rPr>
              <a:t> for all the models </a:t>
            </a:r>
            <a:endParaRPr lang="en-IN" sz="24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6" y="1012589"/>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Libraries Used</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5" name="image27.png">
            <a:extLst>
              <a:ext uri="{FF2B5EF4-FFF2-40B4-BE49-F238E27FC236}">
                <a16:creationId xmlns:a16="http://schemas.microsoft.com/office/drawing/2014/main" id="{698BAAD0-3CC9-8F8A-A144-22FAE9B418FB}"/>
              </a:ext>
            </a:extLst>
          </p:cNvPr>
          <p:cNvPicPr/>
          <p:nvPr/>
        </p:nvPicPr>
        <p:blipFill>
          <a:blip r:embed="rId4"/>
          <a:srcRect/>
          <a:stretch>
            <a:fillRect/>
          </a:stretch>
        </p:blipFill>
        <p:spPr>
          <a:xfrm>
            <a:off x="3108364" y="4266191"/>
            <a:ext cx="11134722" cy="5634068"/>
          </a:xfrm>
          <a:prstGeom prst="rect">
            <a:avLst/>
          </a:prstGeom>
          <a:ln/>
        </p:spPr>
      </p:pic>
    </p:spTree>
    <p:extLst>
      <p:ext uri="{BB962C8B-B14F-4D97-AF65-F5344CB8AC3E}">
        <p14:creationId xmlns:p14="http://schemas.microsoft.com/office/powerpoint/2010/main" val="13751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15070"/>
            <a:ext cx="18288000" cy="3073179"/>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6" y="8290050"/>
            <a:ext cx="836127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Supervised Models</a:t>
            </a:r>
          </a:p>
        </p:txBody>
      </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a:off x="3111862" y="1485650"/>
            <a:ext cx="5047269" cy="50472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42"/>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302852" y="2711150"/>
            <a:ext cx="4794974" cy="2249527"/>
          </a:xfrm>
          <a:prstGeom prst="rect">
            <a:avLst/>
          </a:prstGeom>
        </p:spPr>
        <p:txBody>
          <a:bodyPr wrap="square" lIns="0" tIns="0" rIns="0" bIns="0" rtlCol="0" anchor="t">
            <a:spAutoFit/>
          </a:bodyPr>
          <a:lstStyle/>
          <a:p>
            <a:pPr algn="ctr">
              <a:lnSpc>
                <a:spcPts val="8959"/>
              </a:lnSpc>
            </a:pPr>
            <a:r>
              <a:rPr lang="en-US" sz="6399" dirty="0">
                <a:solidFill>
                  <a:srgbClr val="FFFFFF"/>
                </a:solidFill>
                <a:latin typeface="Poppins Bold"/>
              </a:rPr>
              <a:t>Logistic Regression</a:t>
            </a:r>
          </a:p>
        </p:txBody>
      </p:sp>
      <p:sp>
        <p:nvSpPr>
          <p:cNvPr id="25" name="Freeform 25"/>
          <p:cNvSpPr/>
          <p:nvPr/>
        </p:nvSpPr>
        <p:spPr>
          <a:xfrm>
            <a:off x="12249182" y="6716672"/>
            <a:ext cx="9005307" cy="6565688"/>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1">
            <a:extLst>
              <a:ext uri="{FF2B5EF4-FFF2-40B4-BE49-F238E27FC236}">
                <a16:creationId xmlns:a16="http://schemas.microsoft.com/office/drawing/2014/main" id="{394C2D0E-B143-D578-B11F-D4DBDE0E9A69}"/>
              </a:ext>
            </a:extLst>
          </p:cNvPr>
          <p:cNvSpPr/>
          <p:nvPr/>
        </p:nvSpPr>
        <p:spPr>
          <a:xfrm>
            <a:off x="8944465" y="1328608"/>
            <a:ext cx="5047269" cy="50472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CAB1"/>
          </a:solidFill>
        </p:spPr>
      </p:sp>
      <p:sp>
        <p:nvSpPr>
          <p:cNvPr id="27" name="TextBox 26">
            <a:extLst>
              <a:ext uri="{FF2B5EF4-FFF2-40B4-BE49-F238E27FC236}">
                <a16:creationId xmlns:a16="http://schemas.microsoft.com/office/drawing/2014/main" id="{05B0A719-0026-F10B-35D6-94B5F6C08F96}"/>
              </a:ext>
            </a:extLst>
          </p:cNvPr>
          <p:cNvSpPr txBox="1"/>
          <p:nvPr/>
        </p:nvSpPr>
        <p:spPr>
          <a:xfrm>
            <a:off x="9601199" y="3297304"/>
            <a:ext cx="3733800" cy="1077218"/>
          </a:xfrm>
          <a:prstGeom prst="rect">
            <a:avLst/>
          </a:prstGeom>
          <a:noFill/>
        </p:spPr>
        <p:txBody>
          <a:bodyPr wrap="square" rtlCol="0">
            <a:spAutoFit/>
          </a:bodyPr>
          <a:lstStyle/>
          <a:p>
            <a:pPr algn="ctr"/>
            <a:r>
              <a:rPr lang="en-US" sz="6400" dirty="0">
                <a:solidFill>
                  <a:srgbClr val="FFFFFF"/>
                </a:solidFill>
                <a:latin typeface="Poppins Bold"/>
              </a:rPr>
              <a:t>SVM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609600" y="3111021"/>
            <a:ext cx="14097000" cy="6955750"/>
          </a:xfrm>
          <a:prstGeom prst="rect">
            <a:avLst/>
          </a:prstGeom>
          <a:noFill/>
        </p:spPr>
        <p:txBody>
          <a:bodyPr wrap="square" rtlCol="0">
            <a:spAutoFit/>
          </a:bodyPr>
          <a:lstStyle/>
          <a:p>
            <a:pPr marL="457200" indent="-457200" algn="just">
              <a:buFont typeface="Wingdings" panose="05000000000000000000" pitchFamily="2" charset="2"/>
              <a:buChar char="§"/>
            </a:pPr>
            <a:r>
              <a:rPr lang="en-IN" sz="2400" dirty="0">
                <a:solidFill>
                  <a:srgbClr val="1F1F1F"/>
                </a:solidFill>
                <a:effectLst/>
                <a:latin typeface="Times New Roman" panose="02020603050405020304" pitchFamily="18" charset="0"/>
                <a:ea typeface="Times New Roman" panose="02020603050405020304" pitchFamily="18" charset="0"/>
              </a:rPr>
              <a:t>Logistic regression is a statistical method used to predict the probability of a binary outcome, such as yes or no, pass or fail, or spam or not spam. It is a supervised learning algorithm, meaning that it learns from a training set of data that contains both the input variables and the corresponding output labels. The algorithm then uses this training data to fit a logistic regression model, which can be used to predict the probability of the binary outcome for new input data.</a:t>
            </a:r>
          </a:p>
          <a:p>
            <a:pPr marL="457200" indent="-457200" algn="just">
              <a:buFont typeface="Wingdings" panose="05000000000000000000" pitchFamily="2" charset="2"/>
              <a:buChar char="§"/>
            </a:pPr>
            <a:r>
              <a:rPr lang="en-IN" sz="2400" dirty="0">
                <a:solidFill>
                  <a:srgbClr val="1F1F1F"/>
                </a:solidFill>
                <a:effectLst/>
                <a:latin typeface="Times New Roman" panose="02020603050405020304" pitchFamily="18" charset="0"/>
                <a:ea typeface="Times New Roman" panose="02020603050405020304" pitchFamily="18" charset="0"/>
              </a:rPr>
              <a:t>Logistic regression is a popular choice for classification tasks because it is relatively simple to understand and implement, and it can be very effective for predicting binary outcomes. It is also relatively robust to outliers and missing data.</a:t>
            </a:r>
            <a:endParaRPr lang="en-IN" sz="2400" dirty="0">
              <a:effectLst/>
              <a:latin typeface="Times New Roman" panose="02020603050405020304" pitchFamily="18" charset="0"/>
              <a:ea typeface="MS Mincho" panose="02020609040205080304" pitchFamily="49" charset="-128"/>
            </a:endParaRPr>
          </a:p>
          <a:p>
            <a:pPr>
              <a:spcBef>
                <a:spcPts val="1800"/>
              </a:spcBef>
              <a:spcAft>
                <a:spcPts val="1800"/>
              </a:spcAft>
            </a:pPr>
            <a:r>
              <a:rPr lang="en-IN" sz="2400" b="1" dirty="0">
                <a:solidFill>
                  <a:srgbClr val="1F1F1F"/>
                </a:solidFill>
                <a:effectLst/>
                <a:latin typeface="Times New Roman" panose="02020603050405020304" pitchFamily="18" charset="0"/>
                <a:ea typeface="Times New Roman" panose="02020603050405020304" pitchFamily="18" charset="0"/>
              </a:rPr>
              <a:t>Advantages of Logistic Regression</a:t>
            </a:r>
            <a:endParaRPr lang="en-IN" sz="2400" dirty="0">
              <a:effectLst/>
              <a:latin typeface="Times New Roman" panose="02020603050405020304" pitchFamily="18" charset="0"/>
              <a:ea typeface="MS Mincho" panose="02020609040205080304" pitchFamily="49" charset="-128"/>
            </a:endParaRPr>
          </a:p>
          <a:p>
            <a:pPr marL="342900" lvl="0" indent="-342900">
              <a:spcAft>
                <a:spcPts val="750"/>
              </a:spcAft>
              <a:buSzPts val="1000"/>
              <a:buFont typeface="Wingdings" panose="05000000000000000000" pitchFamily="2" charset="2"/>
              <a:buChar char="§"/>
              <a:tabLst>
                <a:tab pos="457200" algn="l"/>
              </a:tabLst>
            </a:pPr>
            <a:r>
              <a:rPr lang="en-IN" sz="2400" b="1" dirty="0">
                <a:solidFill>
                  <a:srgbClr val="1F1F1F"/>
                </a:solidFill>
                <a:effectLst/>
                <a:latin typeface="Times New Roman" panose="02020603050405020304" pitchFamily="18" charset="0"/>
                <a:ea typeface="Times New Roman" panose="02020603050405020304" pitchFamily="18" charset="0"/>
              </a:rPr>
              <a:t>Easy to understand and implement</a:t>
            </a:r>
            <a:r>
              <a:rPr lang="en-IN" sz="2400" dirty="0">
                <a:solidFill>
                  <a:srgbClr val="1F1F1F"/>
                </a:solidFill>
                <a:effectLst/>
                <a:latin typeface="Times New Roman" panose="02020603050405020304" pitchFamily="18" charset="0"/>
                <a:ea typeface="Times New Roman" panose="02020603050405020304" pitchFamily="18" charset="0"/>
              </a:rPr>
              <a:t>: The logistic regression model is relatively easy to understand and implement, making it a good choice for beginners.</a:t>
            </a:r>
            <a:endParaRPr lang="en-IN" sz="2400" dirty="0">
              <a:solidFill>
                <a:srgbClr val="1F1F1F"/>
              </a:solidFill>
              <a:effectLst/>
              <a:latin typeface="Times New Roman" panose="02020603050405020304" pitchFamily="18" charset="0"/>
              <a:ea typeface="MS Mincho" panose="02020609040205080304" pitchFamily="49" charset="-128"/>
            </a:endParaRPr>
          </a:p>
          <a:p>
            <a:pPr marL="342900" lvl="0" indent="-342900">
              <a:spcAft>
                <a:spcPts val="750"/>
              </a:spcAft>
              <a:buSzPts val="1000"/>
              <a:buFont typeface="Wingdings" panose="05000000000000000000" pitchFamily="2" charset="2"/>
              <a:buChar char="§"/>
              <a:tabLst>
                <a:tab pos="457200" algn="l"/>
              </a:tabLst>
            </a:pPr>
            <a:r>
              <a:rPr lang="en-IN" sz="2400" b="1" dirty="0">
                <a:solidFill>
                  <a:srgbClr val="1F1F1F"/>
                </a:solidFill>
                <a:effectLst/>
                <a:latin typeface="Times New Roman" panose="02020603050405020304" pitchFamily="18" charset="0"/>
                <a:ea typeface="Times New Roman" panose="02020603050405020304" pitchFamily="18" charset="0"/>
              </a:rPr>
              <a:t>Effective for binary classification: </a:t>
            </a:r>
            <a:r>
              <a:rPr lang="en-IN" sz="2400" dirty="0">
                <a:solidFill>
                  <a:srgbClr val="1F1F1F"/>
                </a:solidFill>
                <a:effectLst/>
                <a:latin typeface="Times New Roman" panose="02020603050405020304" pitchFamily="18" charset="0"/>
                <a:ea typeface="Times New Roman" panose="02020603050405020304" pitchFamily="18" charset="0"/>
              </a:rPr>
              <a:t>Logistic regression is a very effective algorithm for predicting binary outcomes, and it can outperform other classification algorithms in many cases.</a:t>
            </a:r>
            <a:endParaRPr lang="en-IN" sz="2400" dirty="0">
              <a:solidFill>
                <a:srgbClr val="1F1F1F"/>
              </a:solidFill>
              <a:effectLst/>
              <a:latin typeface="Times New Roman" panose="02020603050405020304" pitchFamily="18" charset="0"/>
              <a:ea typeface="MS Mincho" panose="02020609040205080304" pitchFamily="49" charset="-128"/>
            </a:endParaRPr>
          </a:p>
          <a:p>
            <a:pPr marL="342900" lvl="0" indent="-342900">
              <a:spcAft>
                <a:spcPts val="750"/>
              </a:spcAft>
              <a:buSzPts val="1000"/>
              <a:buFont typeface="Wingdings" panose="05000000000000000000" pitchFamily="2" charset="2"/>
              <a:buChar char="§"/>
              <a:tabLst>
                <a:tab pos="457200" algn="l"/>
              </a:tabLst>
            </a:pPr>
            <a:r>
              <a:rPr lang="en-IN" sz="2400" b="1" dirty="0">
                <a:solidFill>
                  <a:srgbClr val="1F1F1F"/>
                </a:solidFill>
                <a:effectLst/>
                <a:latin typeface="Times New Roman" panose="02020603050405020304" pitchFamily="18" charset="0"/>
                <a:ea typeface="Times New Roman" panose="02020603050405020304" pitchFamily="18" charset="0"/>
              </a:rPr>
              <a:t>Robust to outliers and missing data: </a:t>
            </a:r>
            <a:r>
              <a:rPr lang="en-IN" sz="2400" dirty="0">
                <a:solidFill>
                  <a:srgbClr val="1F1F1F"/>
                </a:solidFill>
                <a:effectLst/>
                <a:latin typeface="Times New Roman" panose="02020603050405020304" pitchFamily="18" charset="0"/>
                <a:ea typeface="Times New Roman" panose="02020603050405020304" pitchFamily="18" charset="0"/>
              </a:rPr>
              <a:t>Logistic regression is relatively robust to outliers and missing data, making it a good choice for real-world data sets.</a:t>
            </a:r>
            <a:endParaRPr lang="en-IN" sz="2400" dirty="0">
              <a:solidFill>
                <a:srgbClr val="1F1F1F"/>
              </a:solidFill>
              <a:effectLst/>
              <a:latin typeface="Times New Roman" panose="02020603050405020304" pitchFamily="18" charset="0"/>
              <a:ea typeface="MS Mincho" panose="02020609040205080304" pitchFamily="49" charset="-128"/>
            </a:endParaRPr>
          </a:p>
          <a:p>
            <a:pPr marL="457200" indent="-457200" algn="just">
              <a:buFont typeface="Wingdings" panose="05000000000000000000" pitchFamily="2" charset="2"/>
              <a:buChar char="§"/>
            </a:pPr>
            <a:endParaRPr lang="en-IN" sz="32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Logistic Regression</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spTree>
    <p:extLst>
      <p:ext uri="{BB962C8B-B14F-4D97-AF65-F5344CB8AC3E}">
        <p14:creationId xmlns:p14="http://schemas.microsoft.com/office/powerpoint/2010/main" val="183714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Logistic Regression</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5" name="Picture 14">
            <a:extLst>
              <a:ext uri="{FF2B5EF4-FFF2-40B4-BE49-F238E27FC236}">
                <a16:creationId xmlns:a16="http://schemas.microsoft.com/office/drawing/2014/main" id="{665DA95F-75A1-3DC9-82D4-60510974AAB0}"/>
              </a:ext>
            </a:extLst>
          </p:cNvPr>
          <p:cNvPicPr>
            <a:picLocks noChangeAspect="1"/>
          </p:cNvPicPr>
          <p:nvPr/>
        </p:nvPicPr>
        <p:blipFill>
          <a:blip r:embed="rId4"/>
          <a:stretch>
            <a:fillRect/>
          </a:stretch>
        </p:blipFill>
        <p:spPr>
          <a:xfrm>
            <a:off x="762000" y="2988684"/>
            <a:ext cx="6629400" cy="7140110"/>
          </a:xfrm>
          <a:prstGeom prst="rect">
            <a:avLst/>
          </a:prstGeom>
        </p:spPr>
      </p:pic>
      <p:pic>
        <p:nvPicPr>
          <p:cNvPr id="17" name="Picture 16">
            <a:extLst>
              <a:ext uri="{FF2B5EF4-FFF2-40B4-BE49-F238E27FC236}">
                <a16:creationId xmlns:a16="http://schemas.microsoft.com/office/drawing/2014/main" id="{4B9AAC7A-64AF-7940-504A-484C7A09275B}"/>
              </a:ext>
            </a:extLst>
          </p:cNvPr>
          <p:cNvPicPr>
            <a:picLocks noChangeAspect="1"/>
          </p:cNvPicPr>
          <p:nvPr/>
        </p:nvPicPr>
        <p:blipFill>
          <a:blip r:embed="rId5"/>
          <a:stretch>
            <a:fillRect/>
          </a:stretch>
        </p:blipFill>
        <p:spPr>
          <a:xfrm>
            <a:off x="9162555" y="3745892"/>
            <a:ext cx="6705651" cy="2235217"/>
          </a:xfrm>
          <a:prstGeom prst="rect">
            <a:avLst/>
          </a:prstGeom>
        </p:spPr>
      </p:pic>
    </p:spTree>
    <p:extLst>
      <p:ext uri="{BB962C8B-B14F-4D97-AF65-F5344CB8AC3E}">
        <p14:creationId xmlns:p14="http://schemas.microsoft.com/office/powerpoint/2010/main" val="190095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3459197" y="-298970"/>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Logistic Regression</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5" name="image8.png">
            <a:extLst>
              <a:ext uri="{FF2B5EF4-FFF2-40B4-BE49-F238E27FC236}">
                <a16:creationId xmlns:a16="http://schemas.microsoft.com/office/drawing/2014/main" id="{B968F07A-4A9D-4AC2-5D6C-47B8D099E1C2}"/>
              </a:ext>
            </a:extLst>
          </p:cNvPr>
          <p:cNvPicPr/>
          <p:nvPr/>
        </p:nvPicPr>
        <p:blipFill>
          <a:blip r:embed="rId4"/>
          <a:srcRect/>
          <a:stretch>
            <a:fillRect/>
          </a:stretch>
        </p:blipFill>
        <p:spPr>
          <a:xfrm>
            <a:off x="1057275" y="3001292"/>
            <a:ext cx="7553325" cy="5647408"/>
          </a:xfrm>
          <a:prstGeom prst="rect">
            <a:avLst/>
          </a:prstGeom>
          <a:ln/>
        </p:spPr>
      </p:pic>
      <p:pic>
        <p:nvPicPr>
          <p:cNvPr id="14" name="Picture 13">
            <a:extLst>
              <a:ext uri="{FF2B5EF4-FFF2-40B4-BE49-F238E27FC236}">
                <a16:creationId xmlns:a16="http://schemas.microsoft.com/office/drawing/2014/main" id="{E9B4AE33-1D4B-7463-2BD6-25D31025EEAE}"/>
              </a:ext>
            </a:extLst>
          </p:cNvPr>
          <p:cNvPicPr>
            <a:picLocks noChangeAspect="1"/>
          </p:cNvPicPr>
          <p:nvPr/>
        </p:nvPicPr>
        <p:blipFill>
          <a:blip r:embed="rId5"/>
          <a:stretch>
            <a:fillRect/>
          </a:stretch>
        </p:blipFill>
        <p:spPr>
          <a:xfrm>
            <a:off x="8915400" y="3001292"/>
            <a:ext cx="8610600" cy="5418808"/>
          </a:xfrm>
          <a:prstGeom prst="rect">
            <a:avLst/>
          </a:prstGeom>
        </p:spPr>
      </p:pic>
      <p:sp>
        <p:nvSpPr>
          <p:cNvPr id="18" name="TextBox 17">
            <a:extLst>
              <a:ext uri="{FF2B5EF4-FFF2-40B4-BE49-F238E27FC236}">
                <a16:creationId xmlns:a16="http://schemas.microsoft.com/office/drawing/2014/main" id="{3EEE2C3A-0F50-EF29-836E-3D3698657EFB}"/>
              </a:ext>
            </a:extLst>
          </p:cNvPr>
          <p:cNvSpPr txBox="1"/>
          <p:nvPr/>
        </p:nvSpPr>
        <p:spPr>
          <a:xfrm>
            <a:off x="2362200" y="8813856"/>
            <a:ext cx="4267200" cy="369332"/>
          </a:xfrm>
          <a:prstGeom prst="rect">
            <a:avLst/>
          </a:prstGeom>
          <a:noFill/>
        </p:spPr>
        <p:txBody>
          <a:bodyPr wrap="square">
            <a:spAutoFit/>
          </a:bodyPr>
          <a:lstStyle/>
          <a:p>
            <a:pPr algn="ctr"/>
            <a:r>
              <a:rPr lang="en-US" sz="1800" b="1" dirty="0">
                <a:effectLst/>
                <a:latin typeface="Times New Roman" panose="02020603050405020304" pitchFamily="18" charset="0"/>
                <a:ea typeface="MS Mincho" panose="02020609040205080304" pitchFamily="49" charset="-128"/>
              </a:rPr>
              <a:t>Plot of features and relation</a:t>
            </a:r>
            <a:endParaRPr lang="en-IN" dirty="0"/>
          </a:p>
        </p:txBody>
      </p:sp>
      <p:sp>
        <p:nvSpPr>
          <p:cNvPr id="20" name="TextBox 19">
            <a:extLst>
              <a:ext uri="{FF2B5EF4-FFF2-40B4-BE49-F238E27FC236}">
                <a16:creationId xmlns:a16="http://schemas.microsoft.com/office/drawing/2014/main" id="{C08C1E11-91D7-AD35-96CC-EFAD58E92628}"/>
              </a:ext>
            </a:extLst>
          </p:cNvPr>
          <p:cNvSpPr txBox="1"/>
          <p:nvPr/>
        </p:nvSpPr>
        <p:spPr>
          <a:xfrm>
            <a:off x="12954000" y="8629190"/>
            <a:ext cx="1940378" cy="369332"/>
          </a:xfrm>
          <a:prstGeom prst="rect">
            <a:avLst/>
          </a:prstGeom>
          <a:noFill/>
        </p:spPr>
        <p:txBody>
          <a:bodyPr wrap="square">
            <a:spAutoFit/>
          </a:bodyPr>
          <a:lstStyle/>
          <a:p>
            <a:pPr algn="ctr"/>
            <a:r>
              <a:rPr lang="en-US" sz="1800" b="1" dirty="0" err="1">
                <a:effectLst/>
                <a:latin typeface="Times New Roman" panose="02020603050405020304" pitchFamily="18" charset="0"/>
                <a:ea typeface="MS Mincho" panose="02020609040205080304" pitchFamily="49" charset="-128"/>
              </a:rPr>
              <a:t>Corelation</a:t>
            </a:r>
            <a:r>
              <a:rPr lang="en-US" sz="1800" b="1" dirty="0">
                <a:effectLst/>
                <a:latin typeface="Times New Roman" panose="02020603050405020304" pitchFamily="18" charset="0"/>
                <a:ea typeface="MS Mincho" panose="02020609040205080304" pitchFamily="49" charset="-128"/>
              </a:rPr>
              <a:t> plot</a:t>
            </a:r>
            <a:endParaRPr lang="en-IN"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427882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Logistic Regression</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025" name="Picture 1">
            <a:extLst>
              <a:ext uri="{FF2B5EF4-FFF2-40B4-BE49-F238E27FC236}">
                <a16:creationId xmlns:a16="http://schemas.microsoft.com/office/drawing/2014/main" id="{415A400C-F173-ACD5-1576-7304C51AF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15" y="3120786"/>
            <a:ext cx="8392686" cy="54841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92114290-97AB-B2B2-D28F-698689DBBC76}"/>
              </a:ext>
            </a:extLst>
          </p:cNvPr>
          <p:cNvSpPr>
            <a:spLocks noChangeArrowheads="1"/>
          </p:cNvSpPr>
          <p:nvPr/>
        </p:nvSpPr>
        <p:spPr bwMode="auto">
          <a:xfrm>
            <a:off x="1245346" y="9022083"/>
            <a:ext cx="4938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True positive Vs False Positive Plot</a:t>
            </a:r>
            <a:endParaRPr kumimoji="0" lang="en-US" altLang="ja-JP" sz="2800" b="0" i="0" u="none" strike="noStrike" cap="none" normalizeH="0" baseline="0" dirty="0">
              <a:ln>
                <a:noFill/>
              </a:ln>
              <a:solidFill>
                <a:schemeClr val="tx1"/>
              </a:solidFill>
              <a:effectLst/>
              <a:latin typeface="Arial" panose="020B0604020202020204" pitchFamily="34" charset="0"/>
            </a:endParaRPr>
          </a:p>
        </p:txBody>
      </p:sp>
      <p:pic>
        <p:nvPicPr>
          <p:cNvPr id="1028" name="image3.png">
            <a:extLst>
              <a:ext uri="{FF2B5EF4-FFF2-40B4-BE49-F238E27FC236}">
                <a16:creationId xmlns:a16="http://schemas.microsoft.com/office/drawing/2014/main" id="{C59628A6-9FF7-33CB-7CD0-F7383E31D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4118390"/>
            <a:ext cx="10363200" cy="31783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94171D6A-9173-41EE-54BD-05B7A434A71C}"/>
              </a:ext>
            </a:extLst>
          </p:cNvPr>
          <p:cNvSpPr>
            <a:spLocks noChangeArrowheads="1"/>
          </p:cNvSpPr>
          <p:nvPr/>
        </p:nvSpPr>
        <p:spPr bwMode="auto">
          <a:xfrm>
            <a:off x="8811037" y="9022083"/>
            <a:ext cx="647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Result of Logistic Regression</a:t>
            </a:r>
            <a:endParaRPr kumimoji="0" lang="en-US" altLang="ja-JP"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8001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SVM</a:t>
            </a:r>
            <a:endParaRPr lang="en-IN" sz="6400" b="1" dirty="0">
              <a:solidFill>
                <a:schemeClr val="bg1"/>
              </a:solidFill>
            </a:endParaRPr>
          </a:p>
        </p:txBody>
      </p:sp>
      <p:sp>
        <p:nvSpPr>
          <p:cNvPr id="14" name="TextBox 13">
            <a:extLst>
              <a:ext uri="{FF2B5EF4-FFF2-40B4-BE49-F238E27FC236}">
                <a16:creationId xmlns:a16="http://schemas.microsoft.com/office/drawing/2014/main" id="{540BE3D4-B92E-33DF-67BD-C8DAE78400AA}"/>
              </a:ext>
            </a:extLst>
          </p:cNvPr>
          <p:cNvSpPr txBox="1"/>
          <p:nvPr/>
        </p:nvSpPr>
        <p:spPr>
          <a:xfrm>
            <a:off x="639037" y="3174016"/>
            <a:ext cx="10172700" cy="5624617"/>
          </a:xfrm>
          <a:prstGeom prst="rect">
            <a:avLst/>
          </a:prstGeom>
          <a:noFill/>
        </p:spPr>
        <p:txBody>
          <a:bodyPr wrap="square">
            <a:spAutoFit/>
          </a:bodyPr>
          <a:lstStyle/>
          <a:p>
            <a:pPr marL="514350" indent="-285750">
              <a:spcAft>
                <a:spcPts val="1900"/>
              </a:spcAft>
              <a:buFont typeface="Arial" panose="020B0604020202020204" pitchFamily="34" charset="0"/>
              <a:buChar char="•"/>
            </a:pPr>
            <a:r>
              <a:rPr lang="en-US" sz="2400" dirty="0">
                <a:solidFill>
                  <a:srgbClr val="000000"/>
                </a:solidFill>
                <a:effectLst/>
                <a:latin typeface="Times New Roman" panose="02020603050405020304" pitchFamily="18" charset="0"/>
                <a:ea typeface="MS Mincho" panose="02020609040205080304" pitchFamily="49" charset="-128"/>
              </a:rPr>
              <a:t>Support Vector Machine (SVM) is a supervised machine learning technique that is applied to regression and classification. We also use the word "regression concerns," although "categorization" is more suitable. The SVM approach aims to find a hyperplane in an N-dimensional space that unambiguously classifies the data points. </a:t>
            </a:r>
          </a:p>
          <a:p>
            <a:pPr marL="514350" indent="-285750">
              <a:spcAft>
                <a:spcPts val="1900"/>
              </a:spcAft>
              <a:buFont typeface="Arial" panose="020B0604020202020204" pitchFamily="34" charset="0"/>
              <a:buChar char="•"/>
            </a:pPr>
            <a:r>
              <a:rPr lang="en-US" sz="2400" dirty="0">
                <a:solidFill>
                  <a:srgbClr val="000000"/>
                </a:solidFill>
                <a:effectLst/>
                <a:latin typeface="Times New Roman" panose="02020603050405020304" pitchFamily="18" charset="0"/>
                <a:ea typeface="MS Mincho" panose="02020609040205080304" pitchFamily="49" charset="-128"/>
              </a:rPr>
              <a:t>The size of the hyperplane is determined by the number of features. When input characteristics are limited to two, the hyperplane can be thought of as a line. If three input characteristics are present, the hyperplane transforms into a 2-D plane. </a:t>
            </a:r>
          </a:p>
          <a:p>
            <a:pPr marL="514350" indent="-285750">
              <a:spcAft>
                <a:spcPts val="1900"/>
              </a:spcAft>
              <a:buFont typeface="Arial" panose="020B0604020202020204" pitchFamily="34" charset="0"/>
              <a:buChar char="•"/>
            </a:pPr>
            <a:r>
              <a:rPr lang="en-US" sz="2400" dirty="0">
                <a:solidFill>
                  <a:srgbClr val="000000"/>
                </a:solidFill>
                <a:effectLst/>
                <a:latin typeface="Times New Roman" panose="02020603050405020304" pitchFamily="18" charset="0"/>
                <a:ea typeface="MS Mincho" panose="02020609040205080304" pitchFamily="49" charset="-128"/>
              </a:rPr>
              <a:t>It becomes difficult to imagine something having more than three characteristics. </a:t>
            </a:r>
          </a:p>
          <a:p>
            <a:pPr marL="514350" indent="-285750">
              <a:spcAft>
                <a:spcPts val="1900"/>
              </a:spcAft>
              <a:buFont typeface="Arial" panose="020B0604020202020204" pitchFamily="34" charset="0"/>
              <a:buChar char="•"/>
            </a:pPr>
            <a:r>
              <a:rPr lang="en-US" sz="2400" dirty="0">
                <a:solidFill>
                  <a:srgbClr val="273239"/>
                </a:solidFill>
                <a:effectLst/>
                <a:latin typeface="Times New Roman" panose="02020603050405020304" pitchFamily="18" charset="0"/>
                <a:ea typeface="MS Mincho" panose="02020609040205080304" pitchFamily="49" charset="-128"/>
              </a:rPr>
              <a:t>Different kernel functions can be specified for the decision functions and its possible to specify custom kernels</a:t>
            </a:r>
            <a:endParaRPr lang="en-IN" sz="2400" dirty="0">
              <a:effectLst/>
              <a:latin typeface="Times New Roman" panose="02020603050405020304" pitchFamily="18" charset="0"/>
              <a:ea typeface="MS Mincho" panose="02020609040205080304" pitchFamily="49" charset="-128"/>
            </a:endParaRPr>
          </a:p>
        </p:txBody>
      </p:sp>
      <p:pic>
        <p:nvPicPr>
          <p:cNvPr id="15" name="image24.png">
            <a:extLst>
              <a:ext uri="{FF2B5EF4-FFF2-40B4-BE49-F238E27FC236}">
                <a16:creationId xmlns:a16="http://schemas.microsoft.com/office/drawing/2014/main" id="{32A41127-5D0E-D5BE-9F4C-E0ABEAC205A6}"/>
              </a:ext>
            </a:extLst>
          </p:cNvPr>
          <p:cNvPicPr/>
          <p:nvPr/>
        </p:nvPicPr>
        <p:blipFill>
          <a:blip r:embed="rId4"/>
          <a:srcRect/>
          <a:stretch>
            <a:fillRect/>
          </a:stretch>
        </p:blipFill>
        <p:spPr>
          <a:xfrm>
            <a:off x="11277600" y="4031678"/>
            <a:ext cx="6134100" cy="5626691"/>
          </a:xfrm>
          <a:prstGeom prst="rect">
            <a:avLst/>
          </a:prstGeom>
          <a:ln/>
        </p:spPr>
      </p:pic>
    </p:spTree>
    <p:extLst>
      <p:ext uri="{BB962C8B-B14F-4D97-AF65-F5344CB8AC3E}">
        <p14:creationId xmlns:p14="http://schemas.microsoft.com/office/powerpoint/2010/main" val="357885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SVM</a:t>
            </a:r>
            <a:endParaRPr lang="en-IN" sz="6400" b="1" dirty="0">
              <a:solidFill>
                <a:schemeClr val="bg1"/>
              </a:solidFill>
            </a:endParaRPr>
          </a:p>
        </p:txBody>
      </p:sp>
      <p:pic>
        <p:nvPicPr>
          <p:cNvPr id="5" name="Picture 4">
            <a:extLst>
              <a:ext uri="{FF2B5EF4-FFF2-40B4-BE49-F238E27FC236}">
                <a16:creationId xmlns:a16="http://schemas.microsoft.com/office/drawing/2014/main" id="{45EAB0A6-423F-7316-6878-E15F68090463}"/>
              </a:ext>
            </a:extLst>
          </p:cNvPr>
          <p:cNvPicPr>
            <a:picLocks noChangeAspect="1"/>
          </p:cNvPicPr>
          <p:nvPr/>
        </p:nvPicPr>
        <p:blipFill>
          <a:blip r:embed="rId4"/>
          <a:stretch>
            <a:fillRect/>
          </a:stretch>
        </p:blipFill>
        <p:spPr>
          <a:xfrm>
            <a:off x="921015" y="3088128"/>
            <a:ext cx="7537185" cy="5278181"/>
          </a:xfrm>
          <a:prstGeom prst="rect">
            <a:avLst/>
          </a:prstGeom>
        </p:spPr>
      </p:pic>
      <p:sp>
        <p:nvSpPr>
          <p:cNvPr id="16" name="TextBox 15">
            <a:extLst>
              <a:ext uri="{FF2B5EF4-FFF2-40B4-BE49-F238E27FC236}">
                <a16:creationId xmlns:a16="http://schemas.microsoft.com/office/drawing/2014/main" id="{D39925AC-A86B-E579-0C63-F01DF2B65ACE}"/>
              </a:ext>
            </a:extLst>
          </p:cNvPr>
          <p:cNvSpPr txBox="1"/>
          <p:nvPr/>
        </p:nvSpPr>
        <p:spPr>
          <a:xfrm>
            <a:off x="2320752" y="8895721"/>
            <a:ext cx="3831422" cy="458074"/>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MS Mincho" panose="02020609040205080304" pitchFamily="49" charset="-128"/>
              </a:rPr>
              <a:t>Plot of attacks column</a:t>
            </a:r>
            <a:endParaRPr lang="en-IN" sz="1800" dirty="0">
              <a:effectLst/>
              <a:latin typeface="Times New Roman" panose="02020603050405020304" pitchFamily="18" charset="0"/>
              <a:ea typeface="MS Mincho" panose="02020609040205080304" pitchFamily="49" charset="-128"/>
            </a:endParaRPr>
          </a:p>
        </p:txBody>
      </p:sp>
      <p:pic>
        <p:nvPicPr>
          <p:cNvPr id="17" name="Picture 16">
            <a:extLst>
              <a:ext uri="{FF2B5EF4-FFF2-40B4-BE49-F238E27FC236}">
                <a16:creationId xmlns:a16="http://schemas.microsoft.com/office/drawing/2014/main" id="{8D811F01-BE3F-618A-8BA5-F544215FE8D8}"/>
              </a:ext>
            </a:extLst>
          </p:cNvPr>
          <p:cNvPicPr>
            <a:picLocks noChangeAspect="1"/>
          </p:cNvPicPr>
          <p:nvPr/>
        </p:nvPicPr>
        <p:blipFill>
          <a:blip r:embed="rId5"/>
          <a:stretch>
            <a:fillRect/>
          </a:stretch>
        </p:blipFill>
        <p:spPr>
          <a:xfrm>
            <a:off x="9829802" y="3120786"/>
            <a:ext cx="7010398" cy="5278181"/>
          </a:xfrm>
          <a:prstGeom prst="rect">
            <a:avLst/>
          </a:prstGeom>
        </p:spPr>
      </p:pic>
      <p:sp>
        <p:nvSpPr>
          <p:cNvPr id="19" name="TextBox 18">
            <a:extLst>
              <a:ext uri="{FF2B5EF4-FFF2-40B4-BE49-F238E27FC236}">
                <a16:creationId xmlns:a16="http://schemas.microsoft.com/office/drawing/2014/main" id="{CA0E48F3-8525-9390-0D13-C85D0D3DFE7A}"/>
              </a:ext>
            </a:extLst>
          </p:cNvPr>
          <p:cNvSpPr txBox="1"/>
          <p:nvPr/>
        </p:nvSpPr>
        <p:spPr>
          <a:xfrm>
            <a:off x="11506200" y="8895721"/>
            <a:ext cx="4259179" cy="458074"/>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MS Mincho" panose="02020609040205080304" pitchFamily="49" charset="-128"/>
              </a:rPr>
              <a:t>Plot of protocol type columns</a:t>
            </a:r>
            <a:endParaRPr lang="en-IN"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741080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SVM</a:t>
            </a:r>
            <a:endParaRPr lang="en-IN" sz="6400" b="1" dirty="0">
              <a:solidFill>
                <a:schemeClr val="bg1"/>
              </a:solidFill>
            </a:endParaRPr>
          </a:p>
        </p:txBody>
      </p:sp>
      <p:pic>
        <p:nvPicPr>
          <p:cNvPr id="12" name="Picture 11">
            <a:extLst>
              <a:ext uri="{FF2B5EF4-FFF2-40B4-BE49-F238E27FC236}">
                <a16:creationId xmlns:a16="http://schemas.microsoft.com/office/drawing/2014/main" id="{5A33BC3F-DC08-08B3-F6E0-DA41048849BD}"/>
              </a:ext>
            </a:extLst>
          </p:cNvPr>
          <p:cNvPicPr>
            <a:picLocks noChangeAspect="1"/>
          </p:cNvPicPr>
          <p:nvPr/>
        </p:nvPicPr>
        <p:blipFill>
          <a:blip r:embed="rId4"/>
          <a:stretch>
            <a:fillRect/>
          </a:stretch>
        </p:blipFill>
        <p:spPr>
          <a:xfrm>
            <a:off x="640377" y="3314700"/>
            <a:ext cx="7457884" cy="4953000"/>
          </a:xfrm>
          <a:prstGeom prst="rect">
            <a:avLst/>
          </a:prstGeom>
        </p:spPr>
      </p:pic>
      <p:pic>
        <p:nvPicPr>
          <p:cNvPr id="14" name="Picture 13">
            <a:extLst>
              <a:ext uri="{FF2B5EF4-FFF2-40B4-BE49-F238E27FC236}">
                <a16:creationId xmlns:a16="http://schemas.microsoft.com/office/drawing/2014/main" id="{12FCA4B1-F917-4BA2-98B3-2E10F0E9B17A}"/>
              </a:ext>
            </a:extLst>
          </p:cNvPr>
          <p:cNvPicPr>
            <a:picLocks noChangeAspect="1"/>
          </p:cNvPicPr>
          <p:nvPr/>
        </p:nvPicPr>
        <p:blipFill>
          <a:blip r:embed="rId5"/>
          <a:stretch>
            <a:fillRect/>
          </a:stretch>
        </p:blipFill>
        <p:spPr>
          <a:xfrm>
            <a:off x="9402582" y="3314700"/>
            <a:ext cx="8056015" cy="4953000"/>
          </a:xfrm>
          <a:prstGeom prst="rect">
            <a:avLst/>
          </a:prstGeom>
        </p:spPr>
      </p:pic>
      <p:sp>
        <p:nvSpPr>
          <p:cNvPr id="18" name="TextBox 17">
            <a:extLst>
              <a:ext uri="{FF2B5EF4-FFF2-40B4-BE49-F238E27FC236}">
                <a16:creationId xmlns:a16="http://schemas.microsoft.com/office/drawing/2014/main" id="{41D2C045-128B-9551-B110-E68F7CDB910F}"/>
              </a:ext>
            </a:extLst>
          </p:cNvPr>
          <p:cNvSpPr txBox="1"/>
          <p:nvPr/>
        </p:nvSpPr>
        <p:spPr>
          <a:xfrm>
            <a:off x="-533400" y="8921080"/>
            <a:ext cx="9160042" cy="458074"/>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MS Mincho" panose="02020609040205080304" pitchFamily="49" charset="-128"/>
              </a:rPr>
              <a:t>Plot between attack and </a:t>
            </a:r>
            <a:r>
              <a:rPr lang="en-US" sz="1800" b="1" dirty="0" err="1">
                <a:effectLst/>
                <a:latin typeface="Times New Roman" panose="02020603050405020304" pitchFamily="18" charset="0"/>
                <a:ea typeface="MS Mincho" panose="02020609040205080304" pitchFamily="49" charset="-128"/>
              </a:rPr>
              <a:t>protocol_type</a:t>
            </a:r>
            <a:r>
              <a:rPr lang="en-US" sz="1800" b="1" dirty="0">
                <a:effectLst/>
                <a:latin typeface="Times New Roman" panose="02020603050405020304" pitchFamily="18" charset="0"/>
                <a:ea typeface="MS Mincho" panose="02020609040205080304" pitchFamily="49" charset="-128"/>
              </a:rPr>
              <a:t> columns</a:t>
            </a:r>
            <a:endParaRPr lang="en-IN" sz="1800" dirty="0">
              <a:effectLst/>
              <a:latin typeface="Times New Roman" panose="02020603050405020304" pitchFamily="18" charset="0"/>
              <a:ea typeface="MS Mincho" panose="02020609040205080304" pitchFamily="49" charset="-128"/>
            </a:endParaRPr>
          </a:p>
        </p:txBody>
      </p:sp>
      <p:sp>
        <p:nvSpPr>
          <p:cNvPr id="21" name="TextBox 20">
            <a:extLst>
              <a:ext uri="{FF2B5EF4-FFF2-40B4-BE49-F238E27FC236}">
                <a16:creationId xmlns:a16="http://schemas.microsoft.com/office/drawing/2014/main" id="{4EDA9A06-6AA7-FAF2-B590-2499C5105B2B}"/>
              </a:ext>
            </a:extLst>
          </p:cNvPr>
          <p:cNvSpPr txBox="1"/>
          <p:nvPr/>
        </p:nvSpPr>
        <p:spPr>
          <a:xfrm>
            <a:off x="8049903" y="8921080"/>
            <a:ext cx="9408694" cy="458074"/>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MS Mincho" panose="02020609040205080304" pitchFamily="49" charset="-128"/>
              </a:rPr>
              <a:t>Plot of service column</a:t>
            </a:r>
            <a:endParaRPr lang="en-IN"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48037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12844" y="3020069"/>
            <a:ext cx="11655380" cy="6647974"/>
          </a:xfrm>
          <a:prstGeom prst="rect">
            <a:avLst/>
          </a:prstGeom>
        </p:spPr>
        <p:txBody>
          <a:bodyPr wrap="square" lIns="0" tIns="0" rIns="0" bIns="0" rtlCol="0" anchor="t">
            <a:spAutoFit/>
          </a:bodyPr>
          <a:lstStyle/>
          <a:p>
            <a:pPr marL="342900" indent="-342900" algn="just">
              <a:buFont typeface="Wingdings" panose="05000000000000000000" pitchFamily="2" charset="2"/>
              <a:buChar char="§"/>
            </a:pPr>
            <a:r>
              <a:rPr lang="en-US" sz="2400" dirty="0">
                <a:effectLst/>
                <a:latin typeface="Times New Roman" panose="02020603050405020304" pitchFamily="18" charset="0"/>
                <a:ea typeface="MS Mincho" panose="020B0400000000000000" pitchFamily="49" charset="-128"/>
              </a:rPr>
              <a:t>As IoT-enabled devices and mobile technology improvements became more common in our everyday lives, significant increases in wireless network traffic resulted in the generation of a large volume of high-dimensional network log data. Because of this, there are challenges facing the security of Wi-Fi network systems that must analyze such complex, large amounts of data for intrusion detection. Many Wi-Fi network systems employ machine learning-based intrusion detection systems (IDS)</a:t>
            </a:r>
          </a:p>
          <a:p>
            <a:pPr algn="just"/>
            <a:endParaRPr lang="en-US" sz="2400" dirty="0">
              <a:effectLst/>
              <a:latin typeface="Times New Roman" panose="02020603050405020304" pitchFamily="18" charset="0"/>
              <a:ea typeface="MS Mincho" panose="02020609040205080304" pitchFamily="49" charset="-128"/>
            </a:endParaRPr>
          </a:p>
          <a:p>
            <a:pPr marL="342900" indent="-342900" algn="just">
              <a:buFont typeface="Wingdings" panose="05000000000000000000" pitchFamily="2" charset="2"/>
              <a:buChar char="§"/>
            </a:pPr>
            <a:r>
              <a:rPr lang="en-US" sz="2400" dirty="0">
                <a:effectLst/>
                <a:latin typeface="Times New Roman" panose="02020603050405020304" pitchFamily="18" charset="0"/>
                <a:ea typeface="MS Mincho" panose="02020609040205080304" pitchFamily="49" charset="-128"/>
              </a:rPr>
              <a:t>In order to improve prediction accuracy, we propose an unsupervised approach in this study that replaces human intervention and the manual labeling process with an automatic feature extraction and selection process.</a:t>
            </a:r>
          </a:p>
          <a:p>
            <a:pPr algn="just"/>
            <a:endParaRPr lang="en-US" sz="2400" dirty="0">
              <a:effectLst/>
              <a:latin typeface="Times New Roman" panose="02020603050405020304" pitchFamily="18" charset="0"/>
              <a:ea typeface="MS Mincho" panose="02020609040205080304" pitchFamily="49" charset="-128"/>
            </a:endParaRPr>
          </a:p>
          <a:p>
            <a:pPr marL="342900" indent="-342900" algn="just">
              <a:buFont typeface="Wingdings" panose="05000000000000000000" pitchFamily="2" charset="2"/>
              <a:buChar char="§"/>
            </a:pPr>
            <a:r>
              <a:rPr lang="en-US" sz="2400" dirty="0">
                <a:effectLst/>
                <a:latin typeface="Times New Roman" panose="02020603050405020304" pitchFamily="18" charset="0"/>
                <a:ea typeface="MS Mincho" panose="02020609040205080304" pitchFamily="49" charset="-128"/>
              </a:rPr>
              <a:t>The NSL-KDD Dataset, which was recently gathered and includes actual evidence of several network attack types, is used in this study. </a:t>
            </a:r>
          </a:p>
          <a:p>
            <a:pPr algn="just"/>
            <a:endParaRPr lang="en-US" sz="2400" dirty="0">
              <a:effectLst/>
              <a:latin typeface="Times New Roman" panose="02020603050405020304" pitchFamily="18" charset="0"/>
              <a:ea typeface="MS Mincho" panose="02020609040205080304" pitchFamily="49" charset="-128"/>
            </a:endParaRPr>
          </a:p>
          <a:p>
            <a:pPr marL="342900" indent="-342900" algn="just">
              <a:buFont typeface="Wingdings" panose="05000000000000000000" pitchFamily="2" charset="2"/>
              <a:buChar char="§"/>
            </a:pPr>
            <a:r>
              <a:rPr lang="en-US" sz="2400" dirty="0">
                <a:effectLst/>
                <a:latin typeface="Times New Roman" panose="02020603050405020304" pitchFamily="18" charset="0"/>
                <a:ea typeface="MS Mincho" panose="02020609040205080304" pitchFamily="49" charset="-128"/>
              </a:rPr>
              <a:t>The results of the trial showed how effective our feature extraction and selection strategy was evaluating and comparing the performance of the selected characteristics and the accuracy of the intrusion detection of the three distinct assault techniques.</a:t>
            </a:r>
            <a:endParaRPr lang="en-IN" sz="2400" dirty="0">
              <a:effectLst/>
              <a:latin typeface="Times New Roman" panose="02020603050405020304" pitchFamily="18" charset="0"/>
              <a:ea typeface="MS Mincho" panose="02020609040205080304" pitchFamily="49" charset="-128"/>
            </a:endParaRPr>
          </a:p>
          <a:p>
            <a:pPr marL="342900" indent="-342900" algn="just">
              <a:buFont typeface="Wingdings" panose="05000000000000000000" pitchFamily="2" charset="2"/>
              <a:buChar char="§"/>
            </a:pPr>
            <a:endParaRPr lang="en-IN" sz="2400" dirty="0">
              <a:effectLst/>
              <a:latin typeface="Times New Roman" panose="02020603050405020304" pitchFamily="18" charset="0"/>
              <a:ea typeface="MS Mincho" panose="020B0400000000000000" pitchFamily="49" charset="-128"/>
            </a:endParaRPr>
          </a:p>
        </p:txBody>
      </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r>
              <a:rPr lang="en-US" sz="5599" dirty="0">
                <a:solidFill>
                  <a:srgbClr val="FFFFFF"/>
                </a:solidFill>
                <a:latin typeface="Poppins Bold"/>
              </a:rPr>
              <a:t>Abstract</a:t>
            </a:r>
          </a:p>
        </p:txBody>
      </p:sp>
      <p:sp>
        <p:nvSpPr>
          <p:cNvPr id="8" name="Freeform 8"/>
          <p:cNvSpPr/>
          <p:nvPr/>
        </p:nvSpPr>
        <p:spPr>
          <a:xfrm>
            <a:off x="13030200" y="-584723"/>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57275" y="342900"/>
            <a:ext cx="16230600" cy="0"/>
          </a:xfrm>
          <a:prstGeom prst="line">
            <a:avLst/>
          </a:prstGeom>
          <a:ln w="19050" cap="flat">
            <a:solidFill>
              <a:srgbClr val="D9D9D9"/>
            </a:solidFill>
            <a:prstDash val="solid"/>
            <a:headEnd type="none" w="sm" len="sm"/>
            <a:tailEnd type="none" w="sm" len="sm"/>
          </a:ln>
        </p:spPr>
      </p:sp>
      <p:grpSp>
        <p:nvGrpSpPr>
          <p:cNvPr id="5" name="Group 2">
            <a:extLst>
              <a:ext uri="{FF2B5EF4-FFF2-40B4-BE49-F238E27FC236}">
                <a16:creationId xmlns:a16="http://schemas.microsoft.com/office/drawing/2014/main" id="{99F08F37-6B23-08BA-CB63-4DEA4D034A78}"/>
              </a:ext>
            </a:extLst>
          </p:cNvPr>
          <p:cNvGrpSpPr>
            <a:grpSpLocks noChangeAspect="1"/>
          </p:cNvGrpSpPr>
          <p:nvPr/>
        </p:nvGrpSpPr>
        <p:grpSpPr>
          <a:xfrm>
            <a:off x="12721399" y="3061345"/>
            <a:ext cx="5299133" cy="7055102"/>
            <a:chOff x="0" y="0"/>
            <a:chExt cx="3663950" cy="4878070"/>
          </a:xfrm>
        </p:grpSpPr>
        <p:sp>
          <p:nvSpPr>
            <p:cNvPr id="12" name="Freeform 3">
              <a:extLst>
                <a:ext uri="{FF2B5EF4-FFF2-40B4-BE49-F238E27FC236}">
                  <a16:creationId xmlns:a16="http://schemas.microsoft.com/office/drawing/2014/main" id="{84674179-BF1F-0DFE-7D68-C75AE9D48976}"/>
                </a:ext>
              </a:extLst>
            </p:cNvPr>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68863" r="-68863"/>
              </a:stretch>
            </a:blipFill>
          </p:spPr>
        </p:sp>
        <p:sp>
          <p:nvSpPr>
            <p:cNvPr id="14" name="Freeform 4">
              <a:extLst>
                <a:ext uri="{FF2B5EF4-FFF2-40B4-BE49-F238E27FC236}">
                  <a16:creationId xmlns:a16="http://schemas.microsoft.com/office/drawing/2014/main" id="{5FFBA89F-3BDA-DDFC-FD85-814F4D6C89CC}"/>
                </a:ext>
              </a:extLst>
            </p:cNvPr>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Tree>
    <p:extLst>
      <p:ext uri="{BB962C8B-B14F-4D97-AF65-F5344CB8AC3E}">
        <p14:creationId xmlns:p14="http://schemas.microsoft.com/office/powerpoint/2010/main" val="648333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SVM</a:t>
            </a:r>
            <a:endParaRPr lang="en-IN" sz="6400" b="1" dirty="0">
              <a:solidFill>
                <a:schemeClr val="bg1"/>
              </a:solidFill>
            </a:endParaRPr>
          </a:p>
        </p:txBody>
      </p:sp>
      <p:pic>
        <p:nvPicPr>
          <p:cNvPr id="5" name="image29.png">
            <a:extLst>
              <a:ext uri="{FF2B5EF4-FFF2-40B4-BE49-F238E27FC236}">
                <a16:creationId xmlns:a16="http://schemas.microsoft.com/office/drawing/2014/main" id="{C34FF699-B1FE-2711-392A-7B6A73BABF21}"/>
              </a:ext>
            </a:extLst>
          </p:cNvPr>
          <p:cNvPicPr/>
          <p:nvPr/>
        </p:nvPicPr>
        <p:blipFill>
          <a:blip r:embed="rId4"/>
          <a:srcRect/>
          <a:stretch>
            <a:fillRect/>
          </a:stretch>
        </p:blipFill>
        <p:spPr>
          <a:xfrm>
            <a:off x="899244" y="3557439"/>
            <a:ext cx="7939955" cy="1210741"/>
          </a:xfrm>
          <a:prstGeom prst="rect">
            <a:avLst/>
          </a:prstGeom>
          <a:ln/>
        </p:spPr>
      </p:pic>
      <p:sp>
        <p:nvSpPr>
          <p:cNvPr id="14" name="TextBox 13">
            <a:extLst>
              <a:ext uri="{FF2B5EF4-FFF2-40B4-BE49-F238E27FC236}">
                <a16:creationId xmlns:a16="http://schemas.microsoft.com/office/drawing/2014/main" id="{B591D31E-5C81-9BAE-C50E-EE29DB2E63DB}"/>
              </a:ext>
            </a:extLst>
          </p:cNvPr>
          <p:cNvSpPr txBox="1"/>
          <p:nvPr/>
        </p:nvSpPr>
        <p:spPr>
          <a:xfrm>
            <a:off x="1600200" y="4958834"/>
            <a:ext cx="3954379" cy="369332"/>
          </a:xfrm>
          <a:prstGeom prst="rect">
            <a:avLst/>
          </a:prstGeom>
          <a:noFill/>
        </p:spPr>
        <p:txBody>
          <a:bodyPr wrap="square">
            <a:spAutoFit/>
          </a:bodyPr>
          <a:lstStyle/>
          <a:p>
            <a:pPr algn="ctr"/>
            <a:r>
              <a:rPr lang="en-US" sz="1800" b="1" dirty="0">
                <a:effectLst/>
                <a:latin typeface="Times New Roman" panose="02020603050405020304" pitchFamily="18" charset="0"/>
                <a:ea typeface="MS Mincho" panose="02020609040205080304" pitchFamily="49" charset="-128"/>
              </a:rPr>
              <a:t>Liner SVC Accuracy</a:t>
            </a:r>
            <a:endParaRPr lang="en-IN" sz="1800" dirty="0">
              <a:effectLst/>
              <a:latin typeface="Times New Roman" panose="02020603050405020304" pitchFamily="18" charset="0"/>
              <a:ea typeface="MS Mincho" panose="02020609040205080304" pitchFamily="49" charset="-128"/>
            </a:endParaRPr>
          </a:p>
        </p:txBody>
      </p:sp>
      <p:pic>
        <p:nvPicPr>
          <p:cNvPr id="15" name="image26.png">
            <a:extLst>
              <a:ext uri="{FF2B5EF4-FFF2-40B4-BE49-F238E27FC236}">
                <a16:creationId xmlns:a16="http://schemas.microsoft.com/office/drawing/2014/main" id="{86FBDDB4-1B24-55ED-BF23-7A082C99E112}"/>
              </a:ext>
            </a:extLst>
          </p:cNvPr>
          <p:cNvPicPr/>
          <p:nvPr/>
        </p:nvPicPr>
        <p:blipFill>
          <a:blip r:embed="rId5"/>
          <a:srcRect/>
          <a:stretch>
            <a:fillRect/>
          </a:stretch>
        </p:blipFill>
        <p:spPr>
          <a:xfrm>
            <a:off x="10641137" y="3206234"/>
            <a:ext cx="6046663" cy="1752600"/>
          </a:xfrm>
          <a:prstGeom prst="rect">
            <a:avLst/>
          </a:prstGeom>
          <a:ln/>
        </p:spPr>
      </p:pic>
      <p:sp>
        <p:nvSpPr>
          <p:cNvPr id="17" name="TextBox 16">
            <a:extLst>
              <a:ext uri="{FF2B5EF4-FFF2-40B4-BE49-F238E27FC236}">
                <a16:creationId xmlns:a16="http://schemas.microsoft.com/office/drawing/2014/main" id="{9653FB92-BB83-5DB2-EEA0-54B69C6030A4}"/>
              </a:ext>
            </a:extLst>
          </p:cNvPr>
          <p:cNvSpPr txBox="1"/>
          <p:nvPr/>
        </p:nvSpPr>
        <p:spPr>
          <a:xfrm>
            <a:off x="12115800" y="4958834"/>
            <a:ext cx="3954380" cy="369332"/>
          </a:xfrm>
          <a:prstGeom prst="rect">
            <a:avLst/>
          </a:prstGeom>
          <a:noFill/>
        </p:spPr>
        <p:txBody>
          <a:bodyPr wrap="square">
            <a:spAutoFit/>
          </a:bodyPr>
          <a:lstStyle/>
          <a:p>
            <a:pPr algn="ctr"/>
            <a:r>
              <a:rPr lang="en-US" sz="1800" b="1" dirty="0">
                <a:effectLst/>
                <a:latin typeface="Times New Roman" panose="02020603050405020304" pitchFamily="18" charset="0"/>
                <a:ea typeface="MS Mincho" panose="02020609040205080304" pitchFamily="49" charset="-128"/>
              </a:rPr>
              <a:t>Liner SVC Result</a:t>
            </a:r>
            <a:endParaRPr lang="en-IN" sz="1800" dirty="0">
              <a:effectLst/>
              <a:latin typeface="Times New Roman" panose="02020603050405020304" pitchFamily="18" charset="0"/>
              <a:ea typeface="MS Mincho" panose="02020609040205080304" pitchFamily="49" charset="-128"/>
            </a:endParaRPr>
          </a:p>
        </p:txBody>
      </p:sp>
      <p:pic>
        <p:nvPicPr>
          <p:cNvPr id="18" name="image30.png">
            <a:extLst>
              <a:ext uri="{FF2B5EF4-FFF2-40B4-BE49-F238E27FC236}">
                <a16:creationId xmlns:a16="http://schemas.microsoft.com/office/drawing/2014/main" id="{39F47E20-1281-7DDA-766F-22218A4B3044}"/>
              </a:ext>
            </a:extLst>
          </p:cNvPr>
          <p:cNvPicPr/>
          <p:nvPr/>
        </p:nvPicPr>
        <p:blipFill>
          <a:blip r:embed="rId6"/>
          <a:srcRect/>
          <a:stretch>
            <a:fillRect/>
          </a:stretch>
        </p:blipFill>
        <p:spPr>
          <a:xfrm>
            <a:off x="1061286" y="6743700"/>
            <a:ext cx="4882314" cy="1752600"/>
          </a:xfrm>
          <a:prstGeom prst="rect">
            <a:avLst/>
          </a:prstGeom>
          <a:ln/>
        </p:spPr>
      </p:pic>
      <p:pic>
        <p:nvPicPr>
          <p:cNvPr id="19" name="image15.png">
            <a:extLst>
              <a:ext uri="{FF2B5EF4-FFF2-40B4-BE49-F238E27FC236}">
                <a16:creationId xmlns:a16="http://schemas.microsoft.com/office/drawing/2014/main" id="{98898987-4DCA-E2D6-8340-6583F63D6A58}"/>
              </a:ext>
            </a:extLst>
          </p:cNvPr>
          <p:cNvPicPr/>
          <p:nvPr/>
        </p:nvPicPr>
        <p:blipFill>
          <a:blip r:embed="rId7"/>
          <a:srcRect/>
          <a:stretch>
            <a:fillRect/>
          </a:stretch>
        </p:blipFill>
        <p:spPr>
          <a:xfrm>
            <a:off x="10641137" y="6424965"/>
            <a:ext cx="5602706" cy="2066925"/>
          </a:xfrm>
          <a:prstGeom prst="rect">
            <a:avLst/>
          </a:prstGeom>
          <a:ln/>
        </p:spPr>
      </p:pic>
    </p:spTree>
    <p:extLst>
      <p:ext uri="{BB962C8B-B14F-4D97-AF65-F5344CB8AC3E}">
        <p14:creationId xmlns:p14="http://schemas.microsoft.com/office/powerpoint/2010/main" val="371196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15070"/>
            <a:ext cx="18288000" cy="3073179"/>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6" y="8290050"/>
            <a:ext cx="965667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Un- Supervised Models</a:t>
            </a:r>
          </a:p>
        </p:txBody>
      </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a:off x="3111862" y="1485650"/>
            <a:ext cx="5047269" cy="50472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42"/>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238009" y="3343307"/>
            <a:ext cx="4794974" cy="1095364"/>
          </a:xfrm>
          <a:prstGeom prst="rect">
            <a:avLst/>
          </a:prstGeom>
        </p:spPr>
        <p:txBody>
          <a:bodyPr wrap="square" lIns="0" tIns="0" rIns="0" bIns="0" rtlCol="0" anchor="t">
            <a:spAutoFit/>
          </a:bodyPr>
          <a:lstStyle/>
          <a:p>
            <a:pPr algn="ctr">
              <a:lnSpc>
                <a:spcPts val="8959"/>
              </a:lnSpc>
            </a:pPr>
            <a:r>
              <a:rPr lang="en-US" sz="6399" dirty="0">
                <a:solidFill>
                  <a:srgbClr val="FFFFFF"/>
                </a:solidFill>
                <a:latin typeface="Poppins Bold"/>
              </a:rPr>
              <a:t>K - Means</a:t>
            </a:r>
          </a:p>
        </p:txBody>
      </p:sp>
      <p:sp>
        <p:nvSpPr>
          <p:cNvPr id="25" name="Freeform 25"/>
          <p:cNvSpPr/>
          <p:nvPr/>
        </p:nvSpPr>
        <p:spPr>
          <a:xfrm>
            <a:off x="12249182" y="6716672"/>
            <a:ext cx="9005307" cy="6565688"/>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1">
            <a:extLst>
              <a:ext uri="{FF2B5EF4-FFF2-40B4-BE49-F238E27FC236}">
                <a16:creationId xmlns:a16="http://schemas.microsoft.com/office/drawing/2014/main" id="{394C2D0E-B143-D578-B11F-D4DBDE0E9A69}"/>
              </a:ext>
            </a:extLst>
          </p:cNvPr>
          <p:cNvSpPr/>
          <p:nvPr/>
        </p:nvSpPr>
        <p:spPr>
          <a:xfrm>
            <a:off x="8944465" y="1328608"/>
            <a:ext cx="5047269" cy="50472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CAB1"/>
          </a:solidFill>
        </p:spPr>
      </p:sp>
      <p:sp>
        <p:nvSpPr>
          <p:cNvPr id="27" name="TextBox 26">
            <a:extLst>
              <a:ext uri="{FF2B5EF4-FFF2-40B4-BE49-F238E27FC236}">
                <a16:creationId xmlns:a16="http://schemas.microsoft.com/office/drawing/2014/main" id="{05B0A719-0026-F10B-35D6-94B5F6C08F96}"/>
              </a:ext>
            </a:extLst>
          </p:cNvPr>
          <p:cNvSpPr txBox="1"/>
          <p:nvPr/>
        </p:nvSpPr>
        <p:spPr>
          <a:xfrm>
            <a:off x="8944464" y="3297304"/>
            <a:ext cx="5047269" cy="1077218"/>
          </a:xfrm>
          <a:prstGeom prst="rect">
            <a:avLst/>
          </a:prstGeom>
          <a:noFill/>
        </p:spPr>
        <p:txBody>
          <a:bodyPr wrap="square" rtlCol="0">
            <a:spAutoFit/>
          </a:bodyPr>
          <a:lstStyle/>
          <a:p>
            <a:pPr algn="ctr"/>
            <a:r>
              <a:rPr lang="en-US" sz="6000" dirty="0">
                <a:solidFill>
                  <a:srgbClr val="FFFFFF"/>
                </a:solidFill>
                <a:latin typeface="Poppins Bold"/>
              </a:rPr>
              <a:t>Hierarchical</a:t>
            </a:r>
            <a:r>
              <a:rPr lang="en-US" sz="6400" dirty="0">
                <a:solidFill>
                  <a:srgbClr val="FFFFFF"/>
                </a:solidFill>
                <a:latin typeface="Poppins Bold"/>
              </a:rPr>
              <a:t> </a:t>
            </a:r>
          </a:p>
        </p:txBody>
      </p:sp>
    </p:spTree>
    <p:extLst>
      <p:ext uri="{BB962C8B-B14F-4D97-AF65-F5344CB8AC3E}">
        <p14:creationId xmlns:p14="http://schemas.microsoft.com/office/powerpoint/2010/main" val="322087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588942" y="3421773"/>
            <a:ext cx="9012258" cy="5709255"/>
          </a:xfrm>
          <a:prstGeom prst="rect">
            <a:avLst/>
          </a:prstGeom>
          <a:noFill/>
        </p:spPr>
        <p:txBody>
          <a:bodyPr wrap="square" rtlCol="0">
            <a:spAutoFit/>
          </a:bodyPr>
          <a:lstStyle/>
          <a:p>
            <a:pPr>
              <a:spcBef>
                <a:spcPts val="1800"/>
              </a:spcBef>
              <a:spcAft>
                <a:spcPts val="1800"/>
              </a:spcAft>
            </a:pPr>
            <a:r>
              <a:rPr lang="en-GB" sz="2400" b="1" i="0" dirty="0">
                <a:solidFill>
                  <a:srgbClr val="1F1F1F"/>
                </a:solidFill>
                <a:effectLst/>
                <a:latin typeface="Times New Roman" panose="02020603050405020304" pitchFamily="18" charset="0"/>
                <a:cs typeface="Times New Roman" panose="02020603050405020304" pitchFamily="18" charset="0"/>
              </a:rPr>
              <a:t>K-means </a:t>
            </a:r>
            <a:r>
              <a:rPr lang="en-GB" sz="2400" b="0" i="0" dirty="0">
                <a:solidFill>
                  <a:srgbClr val="1F1F1F"/>
                </a:solidFill>
                <a:effectLst/>
                <a:latin typeface="Times New Roman" panose="02020603050405020304" pitchFamily="18" charset="0"/>
                <a:cs typeface="Times New Roman" panose="02020603050405020304" pitchFamily="18" charset="0"/>
              </a:rPr>
              <a:t>clustering is a popular </a:t>
            </a:r>
            <a:r>
              <a:rPr lang="en-GB" sz="2400" b="1" i="0" dirty="0">
                <a:solidFill>
                  <a:srgbClr val="1F1F1F"/>
                </a:solidFill>
                <a:effectLst/>
                <a:latin typeface="Times New Roman" panose="02020603050405020304" pitchFamily="18" charset="0"/>
                <a:cs typeface="Times New Roman" panose="02020603050405020304" pitchFamily="18" charset="0"/>
              </a:rPr>
              <a:t>unsupervised machine learning algorithm </a:t>
            </a:r>
            <a:r>
              <a:rPr lang="en-GB" sz="2400" b="0" i="0" dirty="0">
                <a:solidFill>
                  <a:srgbClr val="1F1F1F"/>
                </a:solidFill>
                <a:effectLst/>
                <a:latin typeface="Times New Roman" panose="02020603050405020304" pitchFamily="18" charset="0"/>
                <a:cs typeface="Times New Roman" panose="02020603050405020304" pitchFamily="18" charset="0"/>
              </a:rPr>
              <a:t>that partitions a set of data points into K clusters. It is an iterative algorithm that aims to minimize the within-cluster variance, assigning data points to the cluster with the nearest mean (centroid).</a:t>
            </a:r>
          </a:p>
          <a:p>
            <a:pPr>
              <a:spcBef>
                <a:spcPts val="1800"/>
              </a:spcBef>
              <a:spcAft>
                <a:spcPts val="1800"/>
              </a:spcAft>
            </a:pPr>
            <a:r>
              <a:rPr lang="en-IN" sz="2400" b="1"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Advantages of K- Means</a:t>
            </a:r>
            <a:endParaRPr lang="en-IN" sz="2400" dirty="0">
              <a:effectLst/>
              <a:latin typeface="Times New Roman" panose="02020603050405020304" pitchFamily="18" charset="0"/>
              <a:ea typeface="MS Mincho" panose="02020609040205080304" pitchFamily="49" charset="-128"/>
              <a:cs typeface="Times New Roman" panose="02020603050405020304" pitchFamily="18" charset="0"/>
            </a:endParaRPr>
          </a:p>
          <a:p>
            <a:pPr algn="l">
              <a:buFont typeface="Arial" panose="020B0604020202020204" pitchFamily="34" charset="0"/>
              <a:buChar char="•"/>
            </a:pPr>
            <a:r>
              <a:rPr lang="en-GB" sz="2400" b="1" i="0" dirty="0">
                <a:solidFill>
                  <a:srgbClr val="1F1F1F"/>
                </a:solidFill>
                <a:effectLst/>
                <a:latin typeface="Times New Roman" panose="02020603050405020304" pitchFamily="18" charset="0"/>
                <a:cs typeface="Times New Roman" panose="02020603050405020304" pitchFamily="18" charset="0"/>
              </a:rPr>
              <a:t>Simple and easy to understand: </a:t>
            </a:r>
            <a:r>
              <a:rPr lang="en-GB" sz="2400" b="0" i="0" dirty="0">
                <a:solidFill>
                  <a:srgbClr val="1F1F1F"/>
                </a:solidFill>
                <a:effectLst/>
                <a:latin typeface="Times New Roman" panose="02020603050405020304" pitchFamily="18" charset="0"/>
                <a:cs typeface="Times New Roman" panose="02020603050405020304" pitchFamily="18" charset="0"/>
              </a:rPr>
              <a:t>K-means clustering is a relatively simple algorithm that is easy to implement and understand.</a:t>
            </a:r>
          </a:p>
          <a:p>
            <a:pPr algn="l">
              <a:buFont typeface="Arial" panose="020B0604020202020204" pitchFamily="34" charset="0"/>
              <a:buChar char="•"/>
            </a:pPr>
            <a:r>
              <a:rPr lang="en-GB" sz="2400" b="1" i="0" dirty="0">
                <a:solidFill>
                  <a:srgbClr val="1F1F1F"/>
                </a:solidFill>
                <a:effectLst/>
                <a:latin typeface="Times New Roman" panose="02020603050405020304" pitchFamily="18" charset="0"/>
                <a:cs typeface="Times New Roman" panose="02020603050405020304" pitchFamily="18" charset="0"/>
              </a:rPr>
              <a:t>Efficient</a:t>
            </a:r>
            <a:r>
              <a:rPr lang="en-GB" sz="2400" b="0" i="0" dirty="0">
                <a:solidFill>
                  <a:srgbClr val="1F1F1F"/>
                </a:solidFill>
                <a:effectLst/>
                <a:latin typeface="Times New Roman" panose="02020603050405020304" pitchFamily="18" charset="0"/>
                <a:cs typeface="Times New Roman" panose="02020603050405020304" pitchFamily="18" charset="0"/>
              </a:rPr>
              <a:t>: K-means clustering is an efficient algorithm that can be applied to large datasets.</a:t>
            </a:r>
          </a:p>
          <a:p>
            <a:pPr algn="l">
              <a:buFont typeface="Arial" panose="020B0604020202020204" pitchFamily="34" charset="0"/>
              <a:buChar char="•"/>
            </a:pPr>
            <a:r>
              <a:rPr lang="en-GB" sz="2400" b="1" i="0" dirty="0">
                <a:solidFill>
                  <a:srgbClr val="1F1F1F"/>
                </a:solidFill>
                <a:effectLst/>
                <a:latin typeface="Times New Roman" panose="02020603050405020304" pitchFamily="18" charset="0"/>
                <a:cs typeface="Times New Roman" panose="02020603050405020304" pitchFamily="18" charset="0"/>
              </a:rPr>
              <a:t>Versatile</a:t>
            </a:r>
            <a:r>
              <a:rPr lang="en-GB" sz="2400" b="0" i="0" dirty="0">
                <a:solidFill>
                  <a:srgbClr val="1F1F1F"/>
                </a:solidFill>
                <a:effectLst/>
                <a:latin typeface="Times New Roman" panose="02020603050405020304" pitchFamily="18" charset="0"/>
                <a:cs typeface="Times New Roman" panose="02020603050405020304" pitchFamily="18" charset="0"/>
              </a:rPr>
              <a:t>: K-means clustering can be used for a variety of applications, including customer segmentation, image segmentation, and anomaly detection.</a:t>
            </a:r>
          </a:p>
          <a:p>
            <a:pPr algn="just"/>
            <a:endParaRPr lang="en-IN" sz="32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K - Means</a:t>
            </a:r>
            <a:endParaRPr lang="en-IN" sz="6400" b="1" dirty="0">
              <a:solidFill>
                <a:schemeClr val="bg1"/>
              </a:solidFill>
            </a:endParaRPr>
          </a:p>
        </p:txBody>
      </p:sp>
      <p:pic>
        <p:nvPicPr>
          <p:cNvPr id="14" name="Picture 13">
            <a:extLst>
              <a:ext uri="{FF2B5EF4-FFF2-40B4-BE49-F238E27FC236}">
                <a16:creationId xmlns:a16="http://schemas.microsoft.com/office/drawing/2014/main" id="{76471369-E705-1D8F-51DB-2952711C6F68}"/>
              </a:ext>
            </a:extLst>
          </p:cNvPr>
          <p:cNvPicPr>
            <a:picLocks noChangeAspect="1"/>
          </p:cNvPicPr>
          <p:nvPr/>
        </p:nvPicPr>
        <p:blipFill>
          <a:blip r:embed="rId4"/>
          <a:stretch>
            <a:fillRect/>
          </a:stretch>
        </p:blipFill>
        <p:spPr>
          <a:xfrm>
            <a:off x="9601200" y="3235912"/>
            <a:ext cx="8811932" cy="5357189"/>
          </a:xfrm>
          <a:prstGeom prst="rect">
            <a:avLst/>
          </a:prstGeom>
        </p:spPr>
      </p:pic>
      <p:pic>
        <p:nvPicPr>
          <p:cNvPr id="16" name="Picture 15">
            <a:extLst>
              <a:ext uri="{FF2B5EF4-FFF2-40B4-BE49-F238E27FC236}">
                <a16:creationId xmlns:a16="http://schemas.microsoft.com/office/drawing/2014/main" id="{9A7926A0-F128-DF36-8636-87D1EC4D6CD3}"/>
              </a:ext>
            </a:extLst>
          </p:cNvPr>
          <p:cNvPicPr>
            <a:picLocks noChangeAspect="1"/>
          </p:cNvPicPr>
          <p:nvPr/>
        </p:nvPicPr>
        <p:blipFill>
          <a:blip r:embed="rId5"/>
          <a:stretch>
            <a:fillRect/>
          </a:stretch>
        </p:blipFill>
        <p:spPr>
          <a:xfrm>
            <a:off x="9865671" y="9054668"/>
            <a:ext cx="9192331" cy="1199001"/>
          </a:xfrm>
          <a:prstGeom prst="rect">
            <a:avLst/>
          </a:prstGeom>
        </p:spPr>
      </p:pic>
    </p:spTree>
    <p:extLst>
      <p:ext uri="{BB962C8B-B14F-4D97-AF65-F5344CB8AC3E}">
        <p14:creationId xmlns:p14="http://schemas.microsoft.com/office/powerpoint/2010/main" val="424016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588942" y="3421773"/>
            <a:ext cx="9012258" cy="6540252"/>
          </a:xfrm>
          <a:prstGeom prst="rect">
            <a:avLst/>
          </a:prstGeom>
          <a:noFill/>
        </p:spPr>
        <p:txBody>
          <a:bodyPr wrap="square" rtlCol="0">
            <a:spAutoFit/>
          </a:bodyPr>
          <a:lstStyle/>
          <a:p>
            <a:pPr>
              <a:spcBef>
                <a:spcPts val="1800"/>
              </a:spcBef>
              <a:spcAft>
                <a:spcPts val="1800"/>
              </a:spcAft>
            </a:pPr>
            <a:r>
              <a:rPr lang="en-GB" sz="2400" b="0" i="0" dirty="0">
                <a:solidFill>
                  <a:srgbClr val="1F1F1F"/>
                </a:solidFill>
                <a:effectLst/>
                <a:latin typeface="Times New Roman" panose="02020603050405020304" pitchFamily="18" charset="0"/>
                <a:cs typeface="Times New Roman" panose="02020603050405020304" pitchFamily="18" charset="0"/>
              </a:rPr>
              <a:t>Hierarchical clustering, also known as hierarchical cluster analysis or HCA, is a type of </a:t>
            </a:r>
            <a:r>
              <a:rPr lang="en-GB" sz="2400" b="1" i="0" dirty="0">
                <a:solidFill>
                  <a:srgbClr val="1F1F1F"/>
                </a:solidFill>
                <a:effectLst/>
                <a:latin typeface="Times New Roman" panose="02020603050405020304" pitchFamily="18" charset="0"/>
                <a:cs typeface="Times New Roman" panose="02020603050405020304" pitchFamily="18" charset="0"/>
              </a:rPr>
              <a:t>unsupervised machine learning algorithm </a:t>
            </a:r>
            <a:r>
              <a:rPr lang="en-GB" sz="2400" b="0" i="0" dirty="0">
                <a:solidFill>
                  <a:srgbClr val="1F1F1F"/>
                </a:solidFill>
                <a:effectLst/>
                <a:latin typeface="Times New Roman" panose="02020603050405020304" pitchFamily="18" charset="0"/>
                <a:cs typeface="Times New Roman" panose="02020603050405020304" pitchFamily="18" charset="0"/>
              </a:rPr>
              <a:t>that groups a set of data points into a hierarchy of clusters. It is an iterative algorithm that builds a dendrogram</a:t>
            </a:r>
          </a:p>
          <a:p>
            <a:pPr>
              <a:spcBef>
                <a:spcPts val="1800"/>
              </a:spcBef>
              <a:spcAft>
                <a:spcPts val="1800"/>
              </a:spcAft>
            </a:pPr>
            <a:r>
              <a:rPr lang="en-IN" sz="2400" b="1"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Advantages of </a:t>
            </a:r>
            <a:r>
              <a:rPr lang="en-IN" sz="2400" b="1" dirty="0">
                <a:solidFill>
                  <a:srgbClr val="1F1F1F"/>
                </a:solidFill>
                <a:latin typeface="Times New Roman" panose="02020603050405020304" pitchFamily="18" charset="0"/>
                <a:ea typeface="Times New Roman" panose="02020603050405020304" pitchFamily="18" charset="0"/>
                <a:cs typeface="Times New Roman" panose="02020603050405020304" pitchFamily="18" charset="0"/>
              </a:rPr>
              <a:t>Hierarchical Algorithm</a:t>
            </a:r>
          </a:p>
          <a:p>
            <a:pPr marL="342900" indent="-342900">
              <a:spcBef>
                <a:spcPts val="1800"/>
              </a:spcBef>
              <a:spcAft>
                <a:spcPts val="1800"/>
              </a:spcAft>
              <a:buFont typeface="Arial" panose="020B0604020202020204" pitchFamily="34" charset="0"/>
              <a:buChar char="•"/>
            </a:pPr>
            <a:r>
              <a:rPr lang="en-GB" sz="2400" b="0" i="0" dirty="0">
                <a:solidFill>
                  <a:srgbClr val="1F1F1F"/>
                </a:solidFill>
                <a:effectLst/>
                <a:latin typeface="Times New Roman" panose="02020603050405020304" pitchFamily="18" charset="0"/>
                <a:cs typeface="Times New Roman" panose="02020603050405020304" pitchFamily="18" charset="0"/>
              </a:rPr>
              <a:t>No need to specify the number of clusters: Hierarchical clustering does not require the number of clusters to be specified in advance. This is a major advantage over other clustering algorithms, such as K-means clustering.</a:t>
            </a:r>
          </a:p>
          <a:p>
            <a:pPr marL="342900" indent="-342900" algn="l">
              <a:buFont typeface="Arial" panose="020B0604020202020204" pitchFamily="34" charset="0"/>
              <a:buChar char="•"/>
            </a:pPr>
            <a:r>
              <a:rPr lang="en-GB" sz="2400" b="0" i="0" dirty="0">
                <a:solidFill>
                  <a:srgbClr val="1F1F1F"/>
                </a:solidFill>
                <a:effectLst/>
                <a:latin typeface="Times New Roman" panose="02020603050405020304" pitchFamily="18" charset="0"/>
                <a:cs typeface="Times New Roman" panose="02020603050405020304" pitchFamily="18" charset="0"/>
              </a:rPr>
              <a:t>Can handle outliers: Hierarchical clustering is more robust to outliers than other clustering algorithms.</a:t>
            </a:r>
          </a:p>
          <a:p>
            <a:pPr marL="342900" indent="-342900" algn="l">
              <a:buFont typeface="Arial" panose="020B0604020202020204" pitchFamily="34" charset="0"/>
              <a:buChar char="•"/>
            </a:pPr>
            <a:r>
              <a:rPr lang="en-GB" sz="2400" b="0" i="0" dirty="0">
                <a:solidFill>
                  <a:srgbClr val="1F1F1F"/>
                </a:solidFill>
                <a:effectLst/>
                <a:latin typeface="Times New Roman" panose="02020603050405020304" pitchFamily="18" charset="0"/>
                <a:cs typeface="Times New Roman" panose="02020603050405020304" pitchFamily="18" charset="0"/>
              </a:rPr>
              <a:t>Can reveal hierarchical relationships: Hierarchical clustering can reveal hierarchical relationships between the clusters in the data.</a:t>
            </a:r>
          </a:p>
          <a:p>
            <a:pPr algn="just"/>
            <a:endParaRPr lang="en-IN" sz="32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99244" y="895585"/>
            <a:ext cx="8977313" cy="1077218"/>
          </a:xfrm>
          <a:prstGeom prst="rect">
            <a:avLst/>
          </a:prstGeom>
          <a:noFill/>
        </p:spPr>
        <p:txBody>
          <a:bodyPr wrap="square" rtlCol="0">
            <a:spAutoFit/>
          </a:bodyPr>
          <a:lstStyle/>
          <a:p>
            <a:r>
              <a:rPr lang="en-US" sz="6400" b="1" dirty="0">
                <a:solidFill>
                  <a:schemeClr val="bg1"/>
                </a:solidFill>
                <a:latin typeface="Times New Roman" panose="02020603050405020304" pitchFamily="18" charset="0"/>
                <a:ea typeface="MS Mincho" panose="02020609040205080304" pitchFamily="49" charset="-128"/>
              </a:rPr>
              <a:t>Hierarchical Algorithm</a:t>
            </a:r>
            <a:endParaRPr lang="en-IN" sz="6400" b="1" dirty="0">
              <a:solidFill>
                <a:schemeClr val="bg1"/>
              </a:solidFill>
            </a:endParaRPr>
          </a:p>
        </p:txBody>
      </p:sp>
      <p:pic>
        <p:nvPicPr>
          <p:cNvPr id="15" name="Picture 14">
            <a:extLst>
              <a:ext uri="{FF2B5EF4-FFF2-40B4-BE49-F238E27FC236}">
                <a16:creationId xmlns:a16="http://schemas.microsoft.com/office/drawing/2014/main" id="{CF5F93B4-CC6D-3F3F-EF99-398FE7BF313F}"/>
              </a:ext>
            </a:extLst>
          </p:cNvPr>
          <p:cNvPicPr>
            <a:picLocks noChangeAspect="1"/>
          </p:cNvPicPr>
          <p:nvPr/>
        </p:nvPicPr>
        <p:blipFill>
          <a:blip r:embed="rId4"/>
          <a:stretch>
            <a:fillRect/>
          </a:stretch>
        </p:blipFill>
        <p:spPr>
          <a:xfrm>
            <a:off x="10030465" y="3093572"/>
            <a:ext cx="7331262" cy="5076296"/>
          </a:xfrm>
          <a:prstGeom prst="rect">
            <a:avLst/>
          </a:prstGeom>
        </p:spPr>
      </p:pic>
      <p:pic>
        <p:nvPicPr>
          <p:cNvPr id="18" name="Picture 17">
            <a:extLst>
              <a:ext uri="{FF2B5EF4-FFF2-40B4-BE49-F238E27FC236}">
                <a16:creationId xmlns:a16="http://schemas.microsoft.com/office/drawing/2014/main" id="{33E6BB37-F2AE-54CB-2638-8736F0019F1F}"/>
              </a:ext>
            </a:extLst>
          </p:cNvPr>
          <p:cNvPicPr>
            <a:picLocks noChangeAspect="1"/>
          </p:cNvPicPr>
          <p:nvPr/>
        </p:nvPicPr>
        <p:blipFill>
          <a:blip r:embed="rId5"/>
          <a:stretch>
            <a:fillRect/>
          </a:stretch>
        </p:blipFill>
        <p:spPr>
          <a:xfrm>
            <a:off x="10030465" y="8710740"/>
            <a:ext cx="10031778" cy="1279659"/>
          </a:xfrm>
          <a:prstGeom prst="rect">
            <a:avLst/>
          </a:prstGeom>
        </p:spPr>
      </p:pic>
    </p:spTree>
    <p:extLst>
      <p:ext uri="{BB962C8B-B14F-4D97-AF65-F5344CB8AC3E}">
        <p14:creationId xmlns:p14="http://schemas.microsoft.com/office/powerpoint/2010/main" val="86267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609600" y="495300"/>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270142" y="1088174"/>
            <a:ext cx="12054756" cy="923330"/>
          </a:xfrm>
          <a:prstGeom prst="rect">
            <a:avLst/>
          </a:prstGeom>
          <a:noFill/>
        </p:spPr>
        <p:txBody>
          <a:bodyPr wrap="square" rtlCol="0">
            <a:spAutoFit/>
          </a:bodyPr>
          <a:lstStyle/>
          <a:p>
            <a:pPr algn="ctr"/>
            <a:r>
              <a:rPr lang="en-US" sz="5400" b="1" dirty="0">
                <a:solidFill>
                  <a:schemeClr val="bg1"/>
                </a:solidFill>
                <a:effectLst/>
                <a:latin typeface="Times New Roman" panose="02020603050405020304" pitchFamily="18" charset="0"/>
                <a:ea typeface="MS Mincho" panose="02020609040205080304" pitchFamily="49" charset="-128"/>
              </a:rPr>
              <a:t>CONCLUSION AND FUTURE WORK</a:t>
            </a:r>
            <a:endParaRPr lang="en-IN" sz="5400" dirty="0">
              <a:solidFill>
                <a:schemeClr val="bg1"/>
              </a:solidFill>
              <a:effectLst/>
              <a:latin typeface="Times New Roman" panose="02020603050405020304" pitchFamily="18" charset="0"/>
              <a:ea typeface="MS Mincho" panose="02020609040205080304" pitchFamily="49" charset="-128"/>
            </a:endParaRPr>
          </a:p>
        </p:txBody>
      </p:sp>
      <p:sp>
        <p:nvSpPr>
          <p:cNvPr id="16" name="TextBox 15">
            <a:extLst>
              <a:ext uri="{FF2B5EF4-FFF2-40B4-BE49-F238E27FC236}">
                <a16:creationId xmlns:a16="http://schemas.microsoft.com/office/drawing/2014/main" id="{8C41476D-6B17-DB29-03BD-FDD155D6B132}"/>
              </a:ext>
            </a:extLst>
          </p:cNvPr>
          <p:cNvSpPr txBox="1"/>
          <p:nvPr/>
        </p:nvSpPr>
        <p:spPr>
          <a:xfrm>
            <a:off x="609600" y="3257488"/>
            <a:ext cx="11715298" cy="7171194"/>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Times New Roman" panose="02020603050405020304" pitchFamily="18" charset="0"/>
                <a:ea typeface="MS Mincho" panose="02020609040205080304" pitchFamily="49" charset="-128"/>
              </a:rPr>
              <a:t>Following the analysis's conclusion, we identified the critical frequencies and tested them; we obtained an accuracy of 1 and no false positives. SVM kernels with RBF, Polynomial, and Linear outcomes have a value of 1.</a:t>
            </a:r>
            <a:endParaRPr lang="en-IN" sz="2400" dirty="0">
              <a:effectLst/>
              <a:latin typeface="Times New Roman" panose="02020603050405020304" pitchFamily="18" charset="0"/>
              <a:ea typeface="MS Mincho" panose="02020609040205080304" pitchFamily="49" charset="-128"/>
            </a:endParaRPr>
          </a:p>
          <a:p>
            <a:pPr marL="342900" indent="-342900">
              <a:buFont typeface="Arial" panose="020B0604020202020204" pitchFamily="34" charset="0"/>
              <a:buChar char="•"/>
            </a:pPr>
            <a:r>
              <a:rPr lang="en-US" sz="2400" dirty="0">
                <a:effectLst/>
                <a:latin typeface="Times New Roman" panose="02020603050405020304" pitchFamily="18" charset="0"/>
                <a:ea typeface="MS Mincho" panose="02020609040205080304" pitchFamily="49" charset="-128"/>
              </a:rPr>
              <a:t>We obtained 0.99 accuracy using logistic regression.</a:t>
            </a:r>
          </a:p>
          <a:p>
            <a:pPr marL="342900" indent="-342900">
              <a:buFont typeface="Arial" panose="020B0604020202020204" pitchFamily="34" charset="0"/>
              <a:buChar char="•"/>
            </a:pPr>
            <a:r>
              <a:rPr lang="en-US" sz="2400" dirty="0">
                <a:latin typeface="Times New Roman" panose="02020603050405020304" pitchFamily="18" charset="0"/>
                <a:ea typeface="MS Mincho" panose="02020609040205080304" pitchFamily="49" charset="-128"/>
              </a:rPr>
              <a:t>Accuracy of unsupervised algorithm for K-means is 0.92 and for Hierarchical is 0.75</a:t>
            </a:r>
          </a:p>
          <a:p>
            <a:r>
              <a:rPr lang="en-US" sz="2400" dirty="0">
                <a:effectLst/>
                <a:latin typeface="Times New Roman" panose="02020603050405020304" pitchFamily="18" charset="0"/>
                <a:ea typeface="MS Mincho" panose="02020609040205080304" pitchFamily="49" charset="-128"/>
              </a:rPr>
              <a:t>     </a:t>
            </a:r>
          </a:p>
          <a:p>
            <a:endParaRPr lang="en-US" sz="2400" dirty="0">
              <a:latin typeface="Times New Roman" panose="02020603050405020304" pitchFamily="18" charset="0"/>
              <a:ea typeface="MS Mincho" panose="02020609040205080304" pitchFamily="49" charset="-128"/>
            </a:endParaRPr>
          </a:p>
          <a:p>
            <a:r>
              <a:rPr lang="en-US" sz="2800" b="1" dirty="0">
                <a:effectLst/>
                <a:latin typeface="Times New Roman" panose="02020603050405020304" pitchFamily="18" charset="0"/>
                <a:ea typeface="MS Mincho" panose="02020609040205080304" pitchFamily="49" charset="-128"/>
              </a:rPr>
              <a:t>Future Works</a:t>
            </a:r>
          </a:p>
          <a:p>
            <a:endParaRPr lang="en-US" sz="2400" b="1" dirty="0">
              <a:effectLst/>
              <a:latin typeface="Times New Roman" panose="02020603050405020304" pitchFamily="18" charset="0"/>
              <a:ea typeface="MS Mincho" panose="02020609040205080304" pitchFamily="49" charset="-128"/>
            </a:endParaRPr>
          </a:p>
          <a:p>
            <a:pPr marL="342900" indent="-342900">
              <a:buFont typeface="Arial" panose="020B0604020202020204" pitchFamily="34" charset="0"/>
              <a:buChar char="•"/>
            </a:pPr>
            <a:r>
              <a:rPr lang="en-GB" sz="2400" b="0" i="0" dirty="0">
                <a:solidFill>
                  <a:srgbClr val="1F1F1F"/>
                </a:solidFill>
                <a:effectLst/>
                <a:latin typeface="Times New Roman" panose="02020603050405020304" pitchFamily="18" charset="0"/>
                <a:cs typeface="Times New Roman" panose="02020603050405020304" pitchFamily="18" charset="0"/>
              </a:rPr>
              <a:t>The future works for network denial of service (DDoS) detection are likely to be more sophisticated and efficient. These systems will be able to detect and prevent DDoS attacks more effectively in real time, and they will be more resilient to new and emerging attack techniques.</a:t>
            </a:r>
          </a:p>
          <a:p>
            <a:endParaRPr lang="en-GB" sz="2400" b="0" i="0" dirty="0">
              <a:solidFill>
                <a:srgbClr val="1F1F1F"/>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400" b="1" i="0" dirty="0">
                <a:solidFill>
                  <a:srgbClr val="1F1F1F"/>
                </a:solidFill>
                <a:effectLst/>
                <a:latin typeface="Google Sans"/>
              </a:rPr>
              <a:t>Machine learning and artificial intelligence (AI): </a:t>
            </a:r>
            <a:r>
              <a:rPr lang="en-GB" sz="2400" b="0" i="0" dirty="0">
                <a:solidFill>
                  <a:srgbClr val="1F1F1F"/>
                </a:solidFill>
                <a:effectLst/>
                <a:latin typeface="Google Sans"/>
              </a:rPr>
              <a:t>Machine learning and AI can be used to develop more intelligent and effective DDoS detection systems. These systems can learn from historical data to identify patterns and anomalies that are indicative of DDoS attacks. They can also be used to adapt to new and emerging attack techniques.</a:t>
            </a:r>
          </a:p>
          <a:p>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IN"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pic>
        <p:nvPicPr>
          <p:cNvPr id="1028" name="Picture 4" descr="The Future of Work in a Digital World - Madison Recruitment">
            <a:extLst>
              <a:ext uri="{FF2B5EF4-FFF2-40B4-BE49-F238E27FC236}">
                <a16:creationId xmlns:a16="http://schemas.microsoft.com/office/drawing/2014/main" id="{223E49EB-4A13-DC38-75F6-14CB8429A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5800" y="4402893"/>
            <a:ext cx="6049509" cy="366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23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609600" y="495300"/>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270142" y="1088174"/>
            <a:ext cx="12054756" cy="923330"/>
          </a:xfrm>
          <a:prstGeom prst="rect">
            <a:avLst/>
          </a:prstGeom>
          <a:noFill/>
        </p:spPr>
        <p:txBody>
          <a:bodyPr wrap="square" rtlCol="0">
            <a:spAutoFit/>
          </a:bodyPr>
          <a:lstStyle/>
          <a:p>
            <a:pPr algn="ctr"/>
            <a:r>
              <a:rPr lang="en-US" sz="5400" b="1" dirty="0">
                <a:solidFill>
                  <a:schemeClr val="bg1"/>
                </a:solidFill>
                <a:effectLst/>
                <a:latin typeface="Times New Roman" panose="02020603050405020304" pitchFamily="18" charset="0"/>
                <a:ea typeface="MS Mincho" panose="02020609040205080304" pitchFamily="49" charset="-128"/>
              </a:rPr>
              <a:t>CONCLUSION AND FUTURE WORK</a:t>
            </a:r>
            <a:endParaRPr lang="en-IN" sz="5400" dirty="0">
              <a:solidFill>
                <a:schemeClr val="bg1"/>
              </a:solidFill>
              <a:effectLst/>
              <a:latin typeface="Times New Roman" panose="02020603050405020304" pitchFamily="18" charset="0"/>
              <a:ea typeface="MS Mincho" panose="02020609040205080304" pitchFamily="49" charset="-128"/>
            </a:endParaRPr>
          </a:p>
        </p:txBody>
      </p:sp>
      <p:sp>
        <p:nvSpPr>
          <p:cNvPr id="16" name="TextBox 15">
            <a:extLst>
              <a:ext uri="{FF2B5EF4-FFF2-40B4-BE49-F238E27FC236}">
                <a16:creationId xmlns:a16="http://schemas.microsoft.com/office/drawing/2014/main" id="{8C41476D-6B17-DB29-03BD-FDD155D6B132}"/>
              </a:ext>
            </a:extLst>
          </p:cNvPr>
          <p:cNvSpPr txBox="1"/>
          <p:nvPr/>
        </p:nvSpPr>
        <p:spPr>
          <a:xfrm>
            <a:off x="609600" y="3257488"/>
            <a:ext cx="14859000" cy="7478970"/>
          </a:xfrm>
          <a:prstGeom prst="rect">
            <a:avLst/>
          </a:prstGeom>
          <a:noFill/>
        </p:spPr>
        <p:txBody>
          <a:bodyPr wrap="square">
            <a:spAutoFit/>
          </a:bodyPr>
          <a:lstStyle/>
          <a:p>
            <a:pPr marL="342900" indent="-342900" algn="l">
              <a:buFont typeface="Arial" panose="020B0604020202020204" pitchFamily="34" charset="0"/>
              <a:buChar char="•"/>
            </a:pPr>
            <a:r>
              <a:rPr lang="en-GB" sz="2400" b="1" i="0" dirty="0">
                <a:solidFill>
                  <a:srgbClr val="1F1F1F"/>
                </a:solidFill>
                <a:effectLst/>
                <a:latin typeface="Google Sans"/>
              </a:rPr>
              <a:t>Network programmability</a:t>
            </a:r>
            <a:r>
              <a:rPr lang="en-GB" sz="2400" b="0" i="0" dirty="0">
                <a:solidFill>
                  <a:srgbClr val="1F1F1F"/>
                </a:solidFill>
                <a:effectLst/>
                <a:latin typeface="Google Sans"/>
              </a:rPr>
              <a:t>: Software-defined networking (SDN) and other network programmability technologies can be used to develop more flexible and agile DDoS detection systems. These systems can be programmed to quickly respond to changes in the network topology and traffic patterns.</a:t>
            </a:r>
          </a:p>
          <a:p>
            <a:pPr algn="l"/>
            <a:endParaRPr lang="en-GB" sz="2400" b="0" i="0" dirty="0">
              <a:solidFill>
                <a:srgbClr val="1F1F1F"/>
              </a:solidFill>
              <a:effectLst/>
              <a:latin typeface="Google Sans"/>
            </a:endParaRPr>
          </a:p>
          <a:p>
            <a:pPr marL="342900" indent="-342900" algn="l">
              <a:buFont typeface="Arial" panose="020B0604020202020204" pitchFamily="34" charset="0"/>
              <a:buChar char="•"/>
            </a:pPr>
            <a:r>
              <a:rPr lang="en-GB" sz="2400" b="1" i="0" dirty="0">
                <a:solidFill>
                  <a:srgbClr val="1F1F1F"/>
                </a:solidFill>
                <a:effectLst/>
                <a:latin typeface="Google Sans"/>
              </a:rPr>
              <a:t>Distributed detection</a:t>
            </a:r>
            <a:r>
              <a:rPr lang="en-GB" sz="2400" b="0" i="0" dirty="0">
                <a:solidFill>
                  <a:srgbClr val="1F1F1F"/>
                </a:solidFill>
                <a:effectLst/>
                <a:latin typeface="Google Sans"/>
              </a:rPr>
              <a:t>: Distributed DDoS detection systems can be used to detect and mitigate attacks more effectively. These systems collect data from multiple sources, such as routers, switches, and firewalls, and use this data to identify and block DDoS attacks.</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a:t>
            </a:r>
          </a:p>
          <a:p>
            <a:pPr algn="l"/>
            <a:endParaRPr lang="en-US" sz="24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342900" indent="-342900" algn="l">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Hybrid Approaches: </a:t>
            </a:r>
            <a:r>
              <a:rPr lang="en-GB" sz="2400" dirty="0">
                <a:latin typeface="Times New Roman" panose="02020603050405020304" pitchFamily="18" charset="0"/>
                <a:cs typeface="Times New Roman" panose="02020603050405020304" pitchFamily="18" charset="0"/>
              </a:rPr>
              <a:t>Combine signature-based detection with anomaly-based methods for a more robust and comprehensive DoS detection system. Hybrid approaches can leverage the strengths of multiple techniques to improve accuracy and reduce false positives.</a:t>
            </a:r>
          </a:p>
          <a:p>
            <a:pPr algn="l"/>
            <a:endParaRPr lang="en-GB" sz="2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Edge Computing for DoS Mitigation:</a:t>
            </a:r>
          </a:p>
          <a:p>
            <a:pPr algn="l"/>
            <a:r>
              <a:rPr lang="en-GB" sz="2400" dirty="0">
                <a:latin typeface="Times New Roman" panose="02020603050405020304" pitchFamily="18" charset="0"/>
                <a:cs typeface="Times New Roman" panose="02020603050405020304" pitchFamily="18" charset="0"/>
              </a:rPr>
              <a:t>Investigate the use of edge computing to implement distributed DoS detection and mitigation at the network's edge.</a:t>
            </a:r>
          </a:p>
          <a:p>
            <a:pPr algn="l"/>
            <a:r>
              <a:rPr lang="en-GB" sz="2400" dirty="0">
                <a:latin typeface="Times New Roman" panose="02020603050405020304" pitchFamily="18" charset="0"/>
                <a:cs typeface="Times New Roman" panose="02020603050405020304" pitchFamily="18" charset="0"/>
              </a:rPr>
              <a:t>Distributing detection mechanisms closer to the source can reduce latency and improve response times.</a:t>
            </a:r>
          </a:p>
          <a:p>
            <a:pPr algn="l"/>
            <a:endParaRPr lang="en-GB" sz="2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Behavioural Analysis:</a:t>
            </a:r>
          </a:p>
          <a:p>
            <a:pPr algn="l"/>
            <a:r>
              <a:rPr lang="en-IN" sz="2400" dirty="0">
                <a:latin typeface="Times New Roman" panose="02020603050405020304" pitchFamily="18" charset="0"/>
                <a:cs typeface="Times New Roman" panose="02020603050405020304" pitchFamily="18" charset="0"/>
              </a:rPr>
              <a:t>Implement behavioural analysis techniques to identify deviations from normal network behaviour.</a:t>
            </a:r>
          </a:p>
          <a:p>
            <a:pPr algn="l"/>
            <a:endParaRPr lang="en-GB" sz="24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IN"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pic>
        <p:nvPicPr>
          <p:cNvPr id="12" name="Picture 11">
            <a:extLst>
              <a:ext uri="{FF2B5EF4-FFF2-40B4-BE49-F238E27FC236}">
                <a16:creationId xmlns:a16="http://schemas.microsoft.com/office/drawing/2014/main" id="{AC0387C2-A5B2-C080-6952-0BC437AA8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5500" y="5524500"/>
            <a:ext cx="4762500" cy="4762500"/>
          </a:xfrm>
          <a:prstGeom prst="rect">
            <a:avLst/>
          </a:prstGeom>
        </p:spPr>
      </p:pic>
    </p:spTree>
    <p:extLst>
      <p:ext uri="{BB962C8B-B14F-4D97-AF65-F5344CB8AC3E}">
        <p14:creationId xmlns:p14="http://schemas.microsoft.com/office/powerpoint/2010/main" val="136241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954000" y="33331"/>
            <a:ext cx="5319708" cy="2648873"/>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6" name="TextBox 5">
            <a:extLst>
              <a:ext uri="{FF2B5EF4-FFF2-40B4-BE49-F238E27FC236}">
                <a16:creationId xmlns:a16="http://schemas.microsoft.com/office/drawing/2014/main" id="{7859A2E3-D72F-988A-5008-C74EDFC652A2}"/>
              </a:ext>
            </a:extLst>
          </p:cNvPr>
          <p:cNvSpPr txBox="1"/>
          <p:nvPr/>
        </p:nvSpPr>
        <p:spPr>
          <a:xfrm>
            <a:off x="116305" y="963947"/>
            <a:ext cx="6212838" cy="1077218"/>
          </a:xfrm>
          <a:prstGeom prst="rect">
            <a:avLst/>
          </a:prstGeom>
          <a:noFill/>
        </p:spPr>
        <p:txBody>
          <a:bodyPr wrap="square" rtlCol="0">
            <a:spAutoFit/>
          </a:bodyPr>
          <a:lstStyle/>
          <a:p>
            <a:pPr algn="ctr"/>
            <a:r>
              <a:rPr lang="en-US" sz="6400" b="1" dirty="0">
                <a:solidFill>
                  <a:schemeClr val="bg1"/>
                </a:solidFill>
                <a:effectLst/>
                <a:latin typeface="Times New Roman" panose="02020603050405020304" pitchFamily="18" charset="0"/>
                <a:ea typeface="MS Mincho" panose="02020609040205080304" pitchFamily="49" charset="-128"/>
              </a:rPr>
              <a:t>REFERENCES</a:t>
            </a:r>
            <a:endParaRPr lang="en-IN" sz="6400" dirty="0">
              <a:solidFill>
                <a:schemeClr val="bg1"/>
              </a:solidFill>
              <a:effectLst/>
              <a:latin typeface="Times New Roman" panose="02020603050405020304" pitchFamily="18" charset="0"/>
              <a:ea typeface="MS Mincho" panose="02020609040205080304" pitchFamily="49" charset="-128"/>
            </a:endParaRPr>
          </a:p>
        </p:txBody>
      </p:sp>
      <p:sp>
        <p:nvSpPr>
          <p:cNvPr id="16" name="TextBox 15">
            <a:extLst>
              <a:ext uri="{FF2B5EF4-FFF2-40B4-BE49-F238E27FC236}">
                <a16:creationId xmlns:a16="http://schemas.microsoft.com/office/drawing/2014/main" id="{8C41476D-6B17-DB29-03BD-FDD155D6B132}"/>
              </a:ext>
            </a:extLst>
          </p:cNvPr>
          <p:cNvSpPr txBox="1"/>
          <p:nvPr/>
        </p:nvSpPr>
        <p:spPr>
          <a:xfrm>
            <a:off x="152400" y="2929265"/>
            <a:ext cx="17526000" cy="7155805"/>
          </a:xfrm>
          <a:prstGeom prst="rect">
            <a:avLst/>
          </a:prstGeom>
          <a:noFill/>
        </p:spPr>
        <p:txBody>
          <a:bodyPr wrap="square">
            <a:spAutoFit/>
          </a:bodyPr>
          <a:lstStyle/>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[1] J. Liu and S. S. Chung, "Automatic Feature Extraction and Selection For Machine Learning Based Intrusion Detection," </a:t>
            </a:r>
            <a:r>
              <a:rPr lang="en-US" sz="1800" i="1" dirty="0">
                <a:solidFill>
                  <a:srgbClr val="333333"/>
                </a:solidFill>
                <a:effectLst/>
                <a:highlight>
                  <a:srgbClr val="FFFFFF"/>
                </a:highlight>
                <a:latin typeface="Times New Roman" panose="02020603050405020304" pitchFamily="18" charset="0"/>
                <a:ea typeface="MS Mincho" panose="02020609040205080304" pitchFamily="49" charset="-128"/>
              </a:rPr>
              <a:t>2019 IEEE </a:t>
            </a:r>
            <a:r>
              <a:rPr lang="en-US" sz="1800" i="1" dirty="0" err="1">
                <a:solidFill>
                  <a:srgbClr val="333333"/>
                </a:solidFill>
                <a:effectLst/>
                <a:highlight>
                  <a:srgbClr val="FFFFFF"/>
                </a:highlight>
                <a:latin typeface="Times New Roman" panose="02020603050405020304" pitchFamily="18" charset="0"/>
                <a:ea typeface="MS Mincho" panose="02020609040205080304" pitchFamily="49" charset="-128"/>
              </a:rPr>
              <a:t>SmartWorld</a:t>
            </a:r>
            <a:r>
              <a:rPr lang="en-US" sz="1800" i="1" dirty="0">
                <a:solidFill>
                  <a:srgbClr val="333333"/>
                </a:solidFill>
                <a:effectLst/>
                <a:highlight>
                  <a:srgbClr val="FFFFFF"/>
                </a:highlight>
                <a:latin typeface="Times New Roman" panose="02020603050405020304" pitchFamily="18" charset="0"/>
                <a:ea typeface="MS Mincho" panose="02020609040205080304" pitchFamily="49" charset="-128"/>
              </a:rPr>
              <a:t>, Ubiquitous Intelligence &amp; Computing, Advanced &amp; Trusted Computing, Scalable Computing &amp; Communications, Cloud &amp; Big Data Computing, Internet of People and Smart City Innovation (</a:t>
            </a:r>
            <a:r>
              <a:rPr lang="en-US" sz="1800" i="1" dirty="0" err="1">
                <a:solidFill>
                  <a:srgbClr val="333333"/>
                </a:solidFill>
                <a:effectLst/>
                <a:highlight>
                  <a:srgbClr val="FFFFFF"/>
                </a:highlight>
                <a:latin typeface="Times New Roman" panose="02020603050405020304" pitchFamily="18" charset="0"/>
                <a:ea typeface="MS Mincho" panose="02020609040205080304" pitchFamily="49" charset="-128"/>
              </a:rPr>
              <a:t>SmartWorld</a:t>
            </a:r>
            <a:r>
              <a:rPr lang="en-US" sz="1800" i="1" dirty="0">
                <a:solidFill>
                  <a:srgbClr val="333333"/>
                </a:solidFill>
                <a:effectLst/>
                <a:highlight>
                  <a:srgbClr val="FFFFFF"/>
                </a:highlight>
                <a:latin typeface="Times New Roman" panose="02020603050405020304" pitchFamily="18" charset="0"/>
                <a:ea typeface="MS Mincho" panose="02020609040205080304" pitchFamily="49" charset="-128"/>
              </a:rPr>
              <a:t>/SCALCOM/UIC/ATC/</a:t>
            </a:r>
            <a:r>
              <a:rPr lang="en-US" sz="1800" i="1" dirty="0" err="1">
                <a:solidFill>
                  <a:srgbClr val="333333"/>
                </a:solidFill>
                <a:effectLst/>
                <a:highlight>
                  <a:srgbClr val="FFFFFF"/>
                </a:highlight>
                <a:latin typeface="Times New Roman" panose="02020603050405020304" pitchFamily="18" charset="0"/>
                <a:ea typeface="MS Mincho" panose="02020609040205080304" pitchFamily="49" charset="-128"/>
              </a:rPr>
              <a:t>CBDCom</a:t>
            </a:r>
            <a:r>
              <a:rPr lang="en-US" sz="1800" i="1" dirty="0">
                <a:solidFill>
                  <a:srgbClr val="333333"/>
                </a:solidFill>
                <a:effectLst/>
                <a:highlight>
                  <a:srgbClr val="FFFFFF"/>
                </a:highlight>
                <a:latin typeface="Times New Roman" panose="02020603050405020304" pitchFamily="18" charset="0"/>
                <a:ea typeface="MS Mincho" panose="02020609040205080304" pitchFamily="49" charset="-128"/>
              </a:rPr>
              <a:t>/IOP/SCI)</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,2019,pp.1400-1405,doi:10.1109/SmartWorld-UIC-ATC-SCALCOM-IOP-SCI.2019.00254.</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[2] M.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Ishaque</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and L.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Hudec</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"Feature extraction using Deep Learning for Intrusion Detection System," </a:t>
            </a:r>
            <a:r>
              <a:rPr lang="en-US" sz="1800" i="1" dirty="0">
                <a:solidFill>
                  <a:srgbClr val="333333"/>
                </a:solidFill>
                <a:effectLst/>
                <a:highlight>
                  <a:srgbClr val="FFFFFF"/>
                </a:highlight>
                <a:latin typeface="Times New Roman" panose="02020603050405020304" pitchFamily="18" charset="0"/>
                <a:ea typeface="MS Mincho" panose="02020609040205080304" pitchFamily="49" charset="-128"/>
              </a:rPr>
              <a:t>2019 2nd International Conference on Computer Applications &amp; Information Security (ICCAIS)</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2019, pp. 1-5,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doi</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10.1109/CAIS.2019.8769473.</a:t>
            </a:r>
            <a:endParaRPr lang="en-IN" sz="1800" dirty="0">
              <a:effectLst/>
              <a:latin typeface="Times New Roman" panose="02020603050405020304" pitchFamily="18" charset="0"/>
              <a:ea typeface="MS Mincho" panose="02020609040205080304" pitchFamily="49" charset="-128"/>
            </a:endParaRPr>
          </a:p>
          <a:p>
            <a:pPr algn="just">
              <a:spcBef>
                <a:spcPts val="2400"/>
              </a:spcBef>
              <a:spcAft>
                <a:spcPts val="600"/>
              </a:spcAft>
            </a:pPr>
            <a:r>
              <a:rPr lang="en-US" sz="1800" b="0" kern="0" dirty="0">
                <a:solidFill>
                  <a:srgbClr val="333333"/>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rPr>
              <a:t>[3] Towards a Reliable Comparison and Evaluation of Network Intrusion Detection Systems Based on Machine Learning Approaches:-</a:t>
            </a:r>
            <a:r>
              <a:rPr lang="en-US" sz="1800" b="1" u="sng" kern="0" dirty="0">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4"/>
              </a:rPr>
              <a:t>Roberto </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4"/>
              </a:rPr>
              <a:t>Magán-Carrión</a:t>
            </a:r>
            <a:r>
              <a:rPr lang="en-US" sz="1800" b="1" kern="0" dirty="0" err="1">
                <a:solidFill>
                  <a:srgbClr val="2E74B5"/>
                </a:solidFill>
                <a:effectLst/>
                <a:latin typeface="Times New Roman" panose="02020603050405020304" pitchFamily="18" charset="0"/>
                <a:ea typeface="Times New Roman" panose="02020603050405020304" pitchFamily="18" charset="0"/>
                <a:cs typeface="Latha" panose="020B0502040204020203" pitchFamily="34" charset="0"/>
              </a:rPr>
              <a:t>,</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5"/>
              </a:rPr>
              <a:t>Daniel</a:t>
            </a:r>
            <a:r>
              <a:rPr lang="en-US" sz="1800" b="1" u="sng" kern="0" dirty="0">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5"/>
              </a:rPr>
              <a:t> </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5"/>
              </a:rPr>
              <a:t>Urda</a:t>
            </a:r>
            <a:r>
              <a:rPr lang="en-US" sz="1800" b="1" kern="0" dirty="0" err="1">
                <a:solidFill>
                  <a:srgbClr val="2E74B5"/>
                </a:solidFill>
                <a:effectLst/>
                <a:latin typeface="Times New Roman" panose="02020603050405020304" pitchFamily="18" charset="0"/>
                <a:ea typeface="Times New Roman" panose="02020603050405020304" pitchFamily="18" charset="0"/>
                <a:cs typeface="Latha" panose="020B0502040204020203" pitchFamily="34" charset="0"/>
              </a:rPr>
              <a:t>,</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6"/>
              </a:rPr>
              <a:t>Ignacio</a:t>
            </a:r>
            <a:r>
              <a:rPr lang="en-US" sz="1800" b="1" u="sng" kern="0" dirty="0">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6"/>
              </a:rPr>
              <a:t> Díaz-</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6"/>
              </a:rPr>
              <a:t>Cano</a:t>
            </a:r>
            <a:r>
              <a:rPr lang="en-US" sz="1800" b="1" kern="0" dirty="0" err="1">
                <a:solidFill>
                  <a:srgbClr val="2E74B5"/>
                </a:solidFill>
                <a:effectLst/>
                <a:latin typeface="Times New Roman" panose="02020603050405020304" pitchFamily="18" charset="0"/>
                <a:ea typeface="Times New Roman" panose="02020603050405020304" pitchFamily="18" charset="0"/>
                <a:cs typeface="Latha" panose="020B0502040204020203" pitchFamily="34" charset="0"/>
              </a:rPr>
              <a:t>,</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7"/>
              </a:rPr>
              <a:t>Bernabé</a:t>
            </a:r>
            <a:r>
              <a:rPr lang="en-US" sz="1800" b="1" u="sng" kern="0" dirty="0">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7"/>
              </a:rPr>
              <a:t> </a:t>
            </a:r>
            <a:r>
              <a:rPr lang="en-US" sz="1800" b="1" u="sng" kern="0" dirty="0" err="1">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7"/>
              </a:rPr>
              <a:t>Dorronsoro</a:t>
            </a:r>
            <a:r>
              <a:rPr lang="en-US" sz="1800" b="1" u="sng" kern="0" dirty="0">
                <a:solidFill>
                  <a:srgbClr val="1155CC"/>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hlinkClick r:id="rId7"/>
              </a:rPr>
              <a:t> Díaz</a:t>
            </a:r>
            <a:endParaRPr lang="en-IN" sz="1800" b="1" kern="0" dirty="0">
              <a:solidFill>
                <a:srgbClr val="2E74B5"/>
              </a:solidFill>
              <a:effectLst/>
              <a:latin typeface="Calibri Light" panose="020F0302020204030204" pitchFamily="34" charset="0"/>
              <a:ea typeface="Times New Roman" panose="02020603050405020304" pitchFamily="18" charset="0"/>
              <a:cs typeface="Latha" panose="020B0502040204020203" pitchFamily="34" charset="0"/>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oai:rodin.uca.es:10498/22871</a:t>
            </a:r>
            <a:endParaRPr lang="en-IN" sz="1800" dirty="0">
              <a:effectLst/>
              <a:latin typeface="Times New Roman" panose="02020603050405020304" pitchFamily="18" charset="0"/>
              <a:ea typeface="MS Mincho" panose="02020609040205080304" pitchFamily="49" charset="-128"/>
            </a:endParaRPr>
          </a:p>
          <a:p>
            <a:pPr algn="just">
              <a:spcBef>
                <a:spcPts val="2400"/>
              </a:spcBef>
            </a:pPr>
            <a:r>
              <a:rPr lang="en-US" sz="1800" b="0" kern="0" dirty="0">
                <a:solidFill>
                  <a:srgbClr val="0F0F0F"/>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rPr>
              <a:t>[4]Training an Intrusion Detection System with </a:t>
            </a:r>
            <a:r>
              <a:rPr lang="en-US" sz="1800" b="0" kern="0" dirty="0" err="1">
                <a:solidFill>
                  <a:srgbClr val="0F0F0F"/>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rPr>
              <a:t>Keras</a:t>
            </a:r>
            <a:r>
              <a:rPr lang="en-US" sz="1800" b="0" kern="0" dirty="0">
                <a:solidFill>
                  <a:srgbClr val="0F0F0F"/>
                </a:solidFill>
                <a:effectLst/>
                <a:highlight>
                  <a:srgbClr val="FFFFFF"/>
                </a:highlight>
                <a:latin typeface="Times New Roman" panose="02020603050405020304" pitchFamily="18" charset="0"/>
                <a:ea typeface="Times New Roman" panose="02020603050405020304" pitchFamily="18" charset="0"/>
                <a:cs typeface="Latha" panose="020B0502040204020203" pitchFamily="34" charset="0"/>
              </a:rPr>
              <a:t> and KDD99 (14.4)[YOUTUBE] </a:t>
            </a:r>
            <a:endParaRPr lang="en-IN" sz="1800" b="1" kern="0" dirty="0">
              <a:solidFill>
                <a:srgbClr val="2E74B5"/>
              </a:solidFill>
              <a:effectLst/>
              <a:latin typeface="Calibri Light" panose="020F0302020204030204" pitchFamily="34" charset="0"/>
              <a:ea typeface="Times New Roman" panose="02020603050405020304" pitchFamily="18" charset="0"/>
              <a:cs typeface="Latha" panose="020B0502040204020203" pitchFamily="34" charset="0"/>
            </a:endParaRPr>
          </a:p>
          <a:p>
            <a:pPr algn="just"/>
            <a:r>
              <a:rPr lang="en-US" sz="1800" dirty="0">
                <a:effectLst/>
                <a:latin typeface="Times New Roman" panose="02020603050405020304" pitchFamily="18" charset="0"/>
                <a:ea typeface="MS Mincho" panose="02020609040205080304" pitchFamily="49" charset="-128"/>
              </a:rPr>
              <a:t>    https://www.youtube.com/watch?v=VgyKQ5MTDFc&amp;t=2s</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[5] </a:t>
            </a:r>
            <a:r>
              <a:rPr lang="en-US" sz="1800" u="none" strike="noStrike" dirty="0">
                <a:solidFill>
                  <a:srgbClr val="1155CC"/>
                </a:solidFill>
                <a:effectLst/>
                <a:highlight>
                  <a:srgbClr val="FFFFFF"/>
                </a:highlight>
                <a:latin typeface="Times New Roman" panose="02020603050405020304" pitchFamily="18" charset="0"/>
                <a:ea typeface="MS Mincho" panose="02020609040205080304" pitchFamily="49" charset="-128"/>
                <a:hlinkClick r:id="rId8"/>
              </a:rPr>
              <a:t>Network intrusion detection using deep learning techniques</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r>
              <a:rPr lang="en-US" sz="1800" dirty="0">
                <a:solidFill>
                  <a:srgbClr val="0F0F0F"/>
                </a:solidFill>
                <a:effectLst/>
                <a:highlight>
                  <a:srgbClr val="FFFFFF"/>
                </a:highlight>
                <a:latin typeface="Times New Roman" panose="02020603050405020304" pitchFamily="18" charset="0"/>
                <a:ea typeface="MS Mincho" panose="02020609040205080304" pitchFamily="49" charset="-128"/>
              </a:rPr>
              <a:t>[YOUTUBE]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r>
              <a:rPr lang="en-US" sz="1800" u="sng" dirty="0">
                <a:solidFill>
                  <a:srgbClr val="1155CC"/>
                </a:solidFill>
                <a:effectLst/>
                <a:highlight>
                  <a:srgbClr val="FFFFFF"/>
                </a:highlight>
                <a:latin typeface="Times New Roman" panose="02020603050405020304" pitchFamily="18" charset="0"/>
                <a:ea typeface="MS Mincho" panose="02020609040205080304" pitchFamily="49" charset="-128"/>
                <a:hlinkClick r:id="rId8"/>
              </a:rPr>
              <a:t>https://www.youtube.com/watch?v=wUMObYAhQ4I</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[6] C.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Kolias</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G.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Kambourakis</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and M.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Maragoudakis</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“Swarm intelligence in intrusion detection: A survey,” Computers &amp;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Security,vol</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30, no. 8, pp. 625–642, 2011.</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[7] H.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Motoda</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and H. Liu, “Feature selection, extraction and construction, Communication of IICM (Institute of Information and Computing Machinery), Taiwan, vol. 5, pp. 67–72, 2002.</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[8]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Tanuwidjaja</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P. D. Yoo and K. Kim, “Deep Abstraction and Weighted Feature Selection for Wi-Fi Impersonation Detection”, in IEEE Transactions on Information Forensics and Security doi:10.1109/TIFS.2017.2762828</a:t>
            </a:r>
            <a:endParaRPr lang="en-IN" sz="1800" dirty="0">
              <a:effectLst/>
              <a:latin typeface="Times New Roman" panose="02020603050405020304" pitchFamily="18" charset="0"/>
              <a:ea typeface="MS Mincho" panose="02020609040205080304" pitchFamily="49" charset="-128"/>
            </a:endParaRPr>
          </a:p>
          <a:p>
            <a:pPr algn="just"/>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[9] J. Zhang, X. Hu, P. Li, W. He, Y. Zhang, and H. Li, “A hybrid feature selection approach by correlation-based filters and </a:t>
            </a:r>
            <a:r>
              <a:rPr lang="en-US" sz="1800" dirty="0" err="1">
                <a:solidFill>
                  <a:srgbClr val="333333"/>
                </a:solidFill>
                <a:effectLst/>
                <a:highlight>
                  <a:srgbClr val="FFFFFF"/>
                </a:highlight>
                <a:latin typeface="Times New Roman" panose="02020603050405020304" pitchFamily="18" charset="0"/>
                <a:ea typeface="MS Mincho" panose="02020609040205080304" pitchFamily="49" charset="-128"/>
              </a:rPr>
              <a:t>svm-rfe</a:t>
            </a:r>
            <a:r>
              <a:rPr lang="en-US" sz="1800" dirty="0">
                <a:solidFill>
                  <a:srgbClr val="333333"/>
                </a:solidFill>
                <a:effectLst/>
                <a:highlight>
                  <a:srgbClr val="FFFFFF"/>
                </a:highlight>
                <a:latin typeface="Times New Roman" panose="02020603050405020304" pitchFamily="18" charset="0"/>
                <a:ea typeface="MS Mincho" panose="02020609040205080304" pitchFamily="49" charset="-128"/>
              </a:rPr>
              <a:t>,” in Proc. Pattern Recognition (ICPR), Stockholm, Sweden. IEEE, 2014, pp. 3684–3689.</a:t>
            </a:r>
            <a:endParaRPr lang="en-IN"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689422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36129" y="-160738"/>
            <a:ext cx="8609540" cy="10447734"/>
            <a:chOff x="-3769" y="-38100"/>
            <a:chExt cx="2040780" cy="2476500"/>
          </a:xfrm>
        </p:grpSpPr>
        <p:sp>
          <p:nvSpPr>
            <p:cNvPr id="3" name="Freeform 3"/>
            <p:cNvSpPr/>
            <p:nvPr/>
          </p:nvSpPr>
          <p:spPr>
            <a:xfrm>
              <a:off x="-3769"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129014" y="1763856"/>
            <a:ext cx="5823771" cy="931665"/>
          </a:xfrm>
          <a:prstGeom prst="rect">
            <a:avLst/>
          </a:prstGeom>
        </p:spPr>
        <p:txBody>
          <a:bodyPr wrap="square" lIns="0" tIns="0" rIns="0" bIns="0" rtlCol="0" anchor="t">
            <a:spAutoFit/>
          </a:bodyPr>
          <a:lstStyle/>
          <a:p>
            <a:pPr>
              <a:lnSpc>
                <a:spcPts val="6719"/>
              </a:lnSpc>
            </a:pPr>
            <a:r>
              <a:rPr lang="en-US" sz="8000" dirty="0">
                <a:solidFill>
                  <a:srgbClr val="FFFFFF"/>
                </a:solidFill>
                <a:latin typeface="Poppins Bold"/>
              </a:rPr>
              <a:t>Our Team</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V="1">
            <a:off x="9254201" y="8508416"/>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5121237" y="1028700"/>
            <a:ext cx="2841321" cy="3229843"/>
            <a:chOff x="0" y="0"/>
            <a:chExt cx="3788428" cy="4306457"/>
          </a:xfrm>
        </p:grpSpPr>
        <p:pic>
          <p:nvPicPr>
            <p:cNvPr id="15" name="Picture 15"/>
            <p:cNvPicPr>
              <a:picLocks noChangeAspect="1"/>
            </p:cNvPicPr>
            <p:nvPr/>
          </p:nvPicPr>
          <p:blipFill>
            <a:blip r:embed="rId4"/>
            <a:srcRect l="32858" r="32858"/>
            <a:stretch>
              <a:fillRect/>
            </a:stretch>
          </p:blipFill>
          <p:spPr>
            <a:xfrm>
              <a:off x="0" y="0"/>
              <a:ext cx="3788428" cy="4306457"/>
            </a:xfrm>
            <a:prstGeom prst="rect">
              <a:avLst/>
            </a:prstGeom>
          </p:spPr>
        </p:pic>
      </p:grpSp>
      <p:sp>
        <p:nvSpPr>
          <p:cNvPr id="20" name="TextBox 20"/>
          <p:cNvSpPr txBox="1"/>
          <p:nvPr/>
        </p:nvSpPr>
        <p:spPr>
          <a:xfrm>
            <a:off x="1671318" y="4542849"/>
            <a:ext cx="2841321" cy="307777"/>
          </a:xfrm>
          <a:prstGeom prst="rect">
            <a:avLst/>
          </a:prstGeom>
        </p:spPr>
        <p:txBody>
          <a:bodyPr lIns="0" tIns="0" rIns="0" bIns="0" rtlCol="0" anchor="t">
            <a:spAutoFit/>
          </a:bodyPr>
          <a:lstStyle/>
          <a:p>
            <a:pPr algn="ctr">
              <a:lnSpc>
                <a:spcPts val="2401"/>
              </a:lnSpc>
            </a:pPr>
            <a:r>
              <a:rPr lang="en-US" sz="2001" dirty="0">
                <a:solidFill>
                  <a:srgbClr val="101010"/>
                </a:solidFill>
                <a:latin typeface="Poppins Bold"/>
              </a:rPr>
              <a:t>Pathange Naga Ajay</a:t>
            </a:r>
          </a:p>
        </p:txBody>
      </p:sp>
      <p:sp>
        <p:nvSpPr>
          <p:cNvPr id="22" name="TextBox 22"/>
          <p:cNvSpPr txBox="1"/>
          <p:nvPr/>
        </p:nvSpPr>
        <p:spPr>
          <a:xfrm>
            <a:off x="5098138" y="9194105"/>
            <a:ext cx="2841321" cy="307777"/>
          </a:xfrm>
          <a:prstGeom prst="rect">
            <a:avLst/>
          </a:prstGeom>
        </p:spPr>
        <p:txBody>
          <a:bodyPr lIns="0" tIns="0" rIns="0" bIns="0" rtlCol="0" anchor="t">
            <a:spAutoFit/>
          </a:bodyPr>
          <a:lstStyle/>
          <a:p>
            <a:pPr algn="ctr">
              <a:lnSpc>
                <a:spcPts val="2401"/>
              </a:lnSpc>
            </a:pPr>
            <a:r>
              <a:rPr lang="en-US" sz="2001" dirty="0" err="1">
                <a:solidFill>
                  <a:srgbClr val="101010"/>
                </a:solidFill>
                <a:latin typeface="Poppins Bold"/>
              </a:rPr>
              <a:t>Y.Varun</a:t>
            </a:r>
            <a:r>
              <a:rPr lang="en-US" sz="2001" dirty="0">
                <a:solidFill>
                  <a:srgbClr val="101010"/>
                </a:solidFill>
                <a:latin typeface="Poppins Bold"/>
              </a:rPr>
              <a:t> Sai</a:t>
            </a:r>
          </a:p>
        </p:txBody>
      </p:sp>
      <p:grpSp>
        <p:nvGrpSpPr>
          <p:cNvPr id="31" name="Group 30">
            <a:extLst>
              <a:ext uri="{FF2B5EF4-FFF2-40B4-BE49-F238E27FC236}">
                <a16:creationId xmlns:a16="http://schemas.microsoft.com/office/drawing/2014/main" id="{626DE0E5-A454-BD8A-8C9B-9F4FD2DEEC8F}"/>
              </a:ext>
            </a:extLst>
          </p:cNvPr>
          <p:cNvGrpSpPr/>
          <p:nvPr/>
        </p:nvGrpSpPr>
        <p:grpSpPr>
          <a:xfrm>
            <a:off x="1671316" y="9249831"/>
            <a:ext cx="2841321" cy="717178"/>
            <a:chOff x="-930786" y="8123118"/>
            <a:chExt cx="2841321" cy="717178"/>
          </a:xfrm>
        </p:grpSpPr>
        <p:sp>
          <p:nvSpPr>
            <p:cNvPr id="21" name="TextBox 21"/>
            <p:cNvSpPr txBox="1"/>
            <p:nvPr/>
          </p:nvSpPr>
          <p:spPr>
            <a:xfrm>
              <a:off x="-930786" y="8123118"/>
              <a:ext cx="2841321" cy="307777"/>
            </a:xfrm>
            <a:prstGeom prst="rect">
              <a:avLst/>
            </a:prstGeom>
          </p:spPr>
          <p:txBody>
            <a:bodyPr lIns="0" tIns="0" rIns="0" bIns="0" rtlCol="0" anchor="t">
              <a:spAutoFit/>
            </a:bodyPr>
            <a:lstStyle/>
            <a:p>
              <a:pPr algn="ctr">
                <a:lnSpc>
                  <a:spcPts val="2401"/>
                </a:lnSpc>
              </a:pPr>
              <a:r>
                <a:rPr lang="en-US" sz="2001" dirty="0" err="1">
                  <a:solidFill>
                    <a:srgbClr val="101010"/>
                  </a:solidFill>
                  <a:latin typeface="Poppins Bold"/>
                </a:rPr>
                <a:t>E.Varun</a:t>
              </a:r>
              <a:r>
                <a:rPr lang="en-US" sz="2001" dirty="0">
                  <a:solidFill>
                    <a:srgbClr val="101010"/>
                  </a:solidFill>
                  <a:latin typeface="Poppins Bold"/>
                </a:rPr>
                <a:t> Sai</a:t>
              </a:r>
            </a:p>
          </p:txBody>
        </p:sp>
        <p:sp>
          <p:nvSpPr>
            <p:cNvPr id="25" name="TextBox 25"/>
            <p:cNvSpPr txBox="1"/>
            <p:nvPr/>
          </p:nvSpPr>
          <p:spPr>
            <a:xfrm>
              <a:off x="-500864" y="8525594"/>
              <a:ext cx="1981475" cy="314702"/>
            </a:xfrm>
            <a:prstGeom prst="rect">
              <a:avLst/>
            </a:prstGeom>
          </p:spPr>
          <p:txBody>
            <a:bodyPr lIns="0" tIns="0" rIns="0" bIns="0" rtlCol="0" anchor="t">
              <a:spAutoFit/>
            </a:bodyPr>
            <a:lstStyle/>
            <a:p>
              <a:pPr algn="ctr">
                <a:lnSpc>
                  <a:spcPts val="2596"/>
                </a:lnSpc>
              </a:pPr>
              <a:r>
                <a:rPr lang="en-US" dirty="0">
                  <a:latin typeface="Poppins"/>
                </a:rPr>
                <a:t>20BCD7179</a:t>
              </a:r>
            </a:p>
          </p:txBody>
        </p:sp>
      </p:grpSp>
      <p:sp>
        <p:nvSpPr>
          <p:cNvPr id="28" name="TextBox 25">
            <a:extLst>
              <a:ext uri="{FF2B5EF4-FFF2-40B4-BE49-F238E27FC236}">
                <a16:creationId xmlns:a16="http://schemas.microsoft.com/office/drawing/2014/main" id="{DAA1264B-9584-FC1A-290C-CBD862F6B0A4}"/>
              </a:ext>
            </a:extLst>
          </p:cNvPr>
          <p:cNvSpPr txBox="1"/>
          <p:nvPr/>
        </p:nvSpPr>
        <p:spPr>
          <a:xfrm>
            <a:off x="1846346" y="4986149"/>
            <a:ext cx="1981475" cy="314702"/>
          </a:xfrm>
          <a:prstGeom prst="rect">
            <a:avLst/>
          </a:prstGeom>
        </p:spPr>
        <p:txBody>
          <a:bodyPr lIns="0" tIns="0" rIns="0" bIns="0" rtlCol="0" anchor="t">
            <a:spAutoFit/>
          </a:bodyPr>
          <a:lstStyle/>
          <a:p>
            <a:pPr algn="ctr">
              <a:lnSpc>
                <a:spcPts val="2596"/>
              </a:lnSpc>
            </a:pPr>
            <a:r>
              <a:rPr lang="en-US" dirty="0">
                <a:latin typeface="Poppins"/>
              </a:rPr>
              <a:t>20BCD7056</a:t>
            </a:r>
          </a:p>
        </p:txBody>
      </p:sp>
      <p:grpSp>
        <p:nvGrpSpPr>
          <p:cNvPr id="32" name="Group 31">
            <a:extLst>
              <a:ext uri="{FF2B5EF4-FFF2-40B4-BE49-F238E27FC236}">
                <a16:creationId xmlns:a16="http://schemas.microsoft.com/office/drawing/2014/main" id="{03B4CE0B-D406-AF1F-64F7-2F22DD9995BA}"/>
              </a:ext>
            </a:extLst>
          </p:cNvPr>
          <p:cNvGrpSpPr/>
          <p:nvPr/>
        </p:nvGrpSpPr>
        <p:grpSpPr>
          <a:xfrm>
            <a:off x="4900617" y="4542075"/>
            <a:ext cx="3664863" cy="883234"/>
            <a:chOff x="5098137" y="4542738"/>
            <a:chExt cx="2841321" cy="883234"/>
          </a:xfrm>
        </p:grpSpPr>
        <p:sp>
          <p:nvSpPr>
            <p:cNvPr id="23" name="TextBox 23"/>
            <p:cNvSpPr txBox="1"/>
            <p:nvPr/>
          </p:nvSpPr>
          <p:spPr>
            <a:xfrm>
              <a:off x="5098137" y="4542738"/>
              <a:ext cx="2841321" cy="615553"/>
            </a:xfrm>
            <a:prstGeom prst="rect">
              <a:avLst/>
            </a:prstGeom>
          </p:spPr>
          <p:txBody>
            <a:bodyPr lIns="0" tIns="0" rIns="0" bIns="0" rtlCol="0" anchor="t">
              <a:spAutoFit/>
            </a:bodyPr>
            <a:lstStyle/>
            <a:p>
              <a:pPr algn="ctr">
                <a:lnSpc>
                  <a:spcPts val="2401"/>
                </a:lnSpc>
              </a:pPr>
              <a:r>
                <a:rPr lang="en-US" sz="2001" dirty="0">
                  <a:solidFill>
                    <a:srgbClr val="101010"/>
                  </a:solidFill>
                  <a:latin typeface="Poppins Bold"/>
                </a:rPr>
                <a:t>Shaik Mohammad Waseem Akram</a:t>
              </a:r>
            </a:p>
          </p:txBody>
        </p:sp>
        <p:sp>
          <p:nvSpPr>
            <p:cNvPr id="29" name="TextBox 25">
              <a:extLst>
                <a:ext uri="{FF2B5EF4-FFF2-40B4-BE49-F238E27FC236}">
                  <a16:creationId xmlns:a16="http://schemas.microsoft.com/office/drawing/2014/main" id="{0FEA485F-4F0B-FDB7-5A6A-DB22403C24D9}"/>
                </a:ext>
              </a:extLst>
            </p:cNvPr>
            <p:cNvSpPr txBox="1"/>
            <p:nvPr/>
          </p:nvSpPr>
          <p:spPr>
            <a:xfrm>
              <a:off x="5364109" y="5111270"/>
              <a:ext cx="1981475" cy="314702"/>
            </a:xfrm>
            <a:prstGeom prst="rect">
              <a:avLst/>
            </a:prstGeom>
          </p:spPr>
          <p:txBody>
            <a:bodyPr lIns="0" tIns="0" rIns="0" bIns="0" rtlCol="0" anchor="t">
              <a:spAutoFit/>
            </a:bodyPr>
            <a:lstStyle/>
            <a:p>
              <a:pPr algn="ctr">
                <a:lnSpc>
                  <a:spcPts val="2596"/>
                </a:lnSpc>
              </a:pPr>
              <a:r>
                <a:rPr lang="en-US" dirty="0">
                  <a:latin typeface="Poppins"/>
                </a:rPr>
                <a:t>      20BCD7141</a:t>
              </a:r>
            </a:p>
          </p:txBody>
        </p:sp>
      </p:grpSp>
      <p:sp>
        <p:nvSpPr>
          <p:cNvPr id="30" name="TextBox 25">
            <a:extLst>
              <a:ext uri="{FF2B5EF4-FFF2-40B4-BE49-F238E27FC236}">
                <a16:creationId xmlns:a16="http://schemas.microsoft.com/office/drawing/2014/main" id="{83E78813-8EC8-B295-C6DF-91634D494128}"/>
              </a:ext>
            </a:extLst>
          </p:cNvPr>
          <p:cNvSpPr txBox="1"/>
          <p:nvPr/>
        </p:nvSpPr>
        <p:spPr>
          <a:xfrm>
            <a:off x="5492475" y="9652307"/>
            <a:ext cx="1981475" cy="314702"/>
          </a:xfrm>
          <a:prstGeom prst="rect">
            <a:avLst/>
          </a:prstGeom>
        </p:spPr>
        <p:txBody>
          <a:bodyPr lIns="0" tIns="0" rIns="0" bIns="0" rtlCol="0" anchor="t">
            <a:spAutoFit/>
          </a:bodyPr>
          <a:lstStyle/>
          <a:p>
            <a:pPr algn="ctr">
              <a:lnSpc>
                <a:spcPts val="2596"/>
              </a:lnSpc>
            </a:pPr>
            <a:r>
              <a:rPr lang="en-US" dirty="0">
                <a:latin typeface="Poppins"/>
              </a:rPr>
              <a:t>20BCI7112</a:t>
            </a:r>
          </a:p>
        </p:txBody>
      </p:sp>
      <p:pic>
        <p:nvPicPr>
          <p:cNvPr id="24" name="Picture 23">
            <a:extLst>
              <a:ext uri="{FF2B5EF4-FFF2-40B4-BE49-F238E27FC236}">
                <a16:creationId xmlns:a16="http://schemas.microsoft.com/office/drawing/2014/main" id="{163C34D1-7297-2F5E-0922-6B4AA0C86C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5936" y="817217"/>
            <a:ext cx="2672083" cy="350796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27" name="Picture 26">
            <a:extLst>
              <a:ext uri="{FF2B5EF4-FFF2-40B4-BE49-F238E27FC236}">
                <a16:creationId xmlns:a16="http://schemas.microsoft.com/office/drawing/2014/main" id="{99766F20-AD38-44F5-4DF9-F320AA14F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611" y="817217"/>
            <a:ext cx="2751848" cy="350796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Picture 11">
            <a:extLst>
              <a:ext uri="{FF2B5EF4-FFF2-40B4-BE49-F238E27FC236}">
                <a16:creationId xmlns:a16="http://schemas.microsoft.com/office/drawing/2014/main" id="{44C708BF-8323-19EF-D1C6-C56B1B4EC7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2226" y="5601969"/>
            <a:ext cx="2630537" cy="34463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6" name="Picture 15">
            <a:extLst>
              <a:ext uri="{FF2B5EF4-FFF2-40B4-BE49-F238E27FC236}">
                <a16:creationId xmlns:a16="http://schemas.microsoft.com/office/drawing/2014/main" id="{951E37F7-FBA3-8A9C-3937-0E9F6D326B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0103" y="5601969"/>
            <a:ext cx="2555795" cy="332445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12">
            <a:extLst>
              <a:ext uri="{FF2B5EF4-FFF2-40B4-BE49-F238E27FC236}">
                <a16:creationId xmlns:a16="http://schemas.microsoft.com/office/drawing/2014/main" id="{A5604858-B7F3-B298-46BE-05C30ED3A5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5584" y="3550272"/>
            <a:ext cx="4741549" cy="47737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8961864" y="4827344"/>
            <a:ext cx="8086883" cy="989117"/>
          </a:xfrm>
          <a:prstGeom prst="rect">
            <a:avLst/>
          </a:prstGeom>
        </p:spPr>
        <p:txBody>
          <a:bodyPr wrap="square" lIns="0" tIns="0" rIns="0" bIns="0" rtlCol="0" anchor="t">
            <a:spAutoFit/>
          </a:bodyPr>
          <a:lstStyle/>
          <a:p>
            <a:pPr>
              <a:lnSpc>
                <a:spcPts val="6719"/>
              </a:lnSpc>
            </a:pPr>
            <a:r>
              <a:rPr lang="en-US" sz="9600" dirty="0">
                <a:solidFill>
                  <a:srgbClr val="FFFFFF"/>
                </a:solidFill>
                <a:latin typeface="Poppins Bold"/>
              </a:rPr>
              <a:t>THANK YOU</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r>
              <a:rPr lang="en-US" sz="5599" dirty="0">
                <a:solidFill>
                  <a:srgbClr val="FFFFFF"/>
                </a:solidFill>
                <a:latin typeface="Poppins Bold"/>
              </a:rPr>
              <a:t>Introduction</a:t>
            </a: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962456" y="3055094"/>
            <a:ext cx="10020300"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increased usage of wireless networks, driven by IoT devices and advanced mobile technologies, has led to a significant surge in wireless traffic. This heightened usage has also resulted in a rise in both active and passive attacks on wireless network systems, posing privacy and security challenges. </a:t>
            </a:r>
            <a:r>
              <a:rPr lang="en-US" sz="2400" dirty="0" err="1">
                <a:latin typeface="Times New Roman" panose="02020603050405020304" pitchFamily="18" charset="0"/>
                <a:cs typeface="Times New Roman" panose="02020603050405020304" pitchFamily="18" charset="0"/>
              </a:rPr>
              <a:t>Kollias</a:t>
            </a:r>
            <a:r>
              <a:rPr lang="en-US" sz="2400" dirty="0">
                <a:latin typeface="Times New Roman" panose="02020603050405020304" pitchFamily="18" charset="0"/>
                <a:cs typeface="Times New Roman" panose="02020603050405020304" pitchFamily="18" charset="0"/>
              </a:rPr>
              <a:t> et al categorized intrusion attacks on WEP (wired equivalent protection) into three groups: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Injection Attacks</a:t>
            </a:r>
          </a:p>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Flooding Attacks</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Impersonation Attacks</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1028" name="Picture 4" descr="Out-of-band Attacks [EN] | Omer Citak's Blog | Om3rCitak">
            <a:extLst>
              <a:ext uri="{FF2B5EF4-FFF2-40B4-BE49-F238E27FC236}">
                <a16:creationId xmlns:a16="http://schemas.microsoft.com/office/drawing/2014/main" id="{4F9EA023-D2E8-B134-F715-0B1BBFF542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8200" y="4953992"/>
            <a:ext cx="9525000" cy="533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2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r>
              <a:rPr lang="en-US" sz="5599" dirty="0">
                <a:solidFill>
                  <a:srgbClr val="FFFFFF"/>
                </a:solidFill>
                <a:latin typeface="Poppins Bold"/>
              </a:rPr>
              <a:t>Introduction</a:t>
            </a: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1028700" y="3549990"/>
            <a:ext cx="14353744" cy="6740307"/>
          </a:xfrm>
          <a:prstGeom prst="rect">
            <a:avLst/>
          </a:prstGeom>
          <a:noFill/>
        </p:spPr>
        <p:txBody>
          <a:bodyPr wrap="square" rtlCol="0">
            <a:spAutoFit/>
          </a:bodyPr>
          <a:lstStyle/>
          <a:p>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IDSs are categorized into three categories based on the detection algorithms they utilize to find intrusions and attacks: rule-based, signature-based, and anomaly detection-based. In order to characterize common behaviors, the rule-based IDS manually compiles a set of rules and constraints.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Injection Attacks : </a:t>
            </a:r>
            <a:r>
              <a:rPr lang="en-US" sz="2400" dirty="0">
                <a:latin typeface="Times New Roman" panose="02020603050405020304" pitchFamily="18" charset="0"/>
                <a:cs typeface="Times New Roman" panose="02020603050405020304" pitchFamily="18" charset="0"/>
              </a:rPr>
              <a:t>These attacks flood the network with validly encrypted data frames of smaller size. It's worth noting that injection attacks are a significant security risk, including SQL injections, which were identified as the third most serious web application security risk in 2021. To protect against SQL injection attacks, it is crucial to understand their impact and how they occur, follow best practices, test for vulnerabilities, and invest in software that actively prevents such attacks.</a:t>
            </a:r>
          </a:p>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Flooding Attacks: </a:t>
            </a:r>
            <a:r>
              <a:rPr lang="en-US" sz="2400" dirty="0">
                <a:latin typeface="Times New Roman" panose="02020603050405020304" pitchFamily="18" charset="0"/>
                <a:cs typeface="Times New Roman" panose="02020603050405020304" pitchFamily="18" charset="0"/>
              </a:rPr>
              <a:t>Flooding attacks create a sudden increase in the number of management frames transmitted per time unit.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Impersonation Attacks :</a:t>
            </a:r>
            <a:r>
              <a:rPr lang="en-US" sz="2400" dirty="0">
                <a:latin typeface="Times New Roman" panose="02020603050405020304" pitchFamily="18" charset="0"/>
                <a:cs typeface="Times New Roman" panose="02020603050405020304" pitchFamily="18" charset="0"/>
              </a:rPr>
              <a:t> Impersonation attacks involve introducing an additional access point (AP) in the network's vicinity, broadcasting Beacon frames that advertise a valid preexisting network.</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480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4353744" cy="6863417"/>
          </a:xfrm>
          <a:prstGeom prst="rect">
            <a:avLst/>
          </a:prstGeom>
          <a:noFill/>
        </p:spPr>
        <p:txBody>
          <a:bodyPr wrap="square" rtlCol="0">
            <a:spAutoFit/>
          </a:bodyPr>
          <a:lstStyle/>
          <a:p>
            <a:r>
              <a:rPr lang="en-US" sz="2800" b="1" dirty="0">
                <a:effectLst/>
                <a:latin typeface="Times New Roman" panose="02020603050405020304" pitchFamily="18" charset="0"/>
                <a:ea typeface="MS Mincho" panose="02020609040205080304" pitchFamily="49" charset="-128"/>
              </a:rPr>
              <a:t>Objective</a:t>
            </a:r>
          </a:p>
          <a:p>
            <a:endParaRPr lang="en-US" sz="2400" b="1" dirty="0">
              <a:effectLst/>
              <a:latin typeface="Times New Roman" panose="02020603050405020304" pitchFamily="18" charset="0"/>
              <a:ea typeface="MS Mincho" panose="02020609040205080304" pitchFamily="49" charset="-128"/>
            </a:endParaRPr>
          </a:p>
          <a:p>
            <a:r>
              <a:rPr lang="en-US" sz="2400" dirty="0">
                <a:effectLst/>
                <a:latin typeface="Times New Roman" panose="02020603050405020304" pitchFamily="18" charset="0"/>
                <a:ea typeface="MS Mincho" panose="02020609040205080304" pitchFamily="49" charset="-128"/>
              </a:rPr>
              <a:t>Numerous Wi-Fi network systems include machine learning-based IDs, which mostly need human oversight throughout the feature extraction, selection, and labeling stages of training data preparation for classification. Our goal is to replace human supervision with an unsupervised method that uses an automated feature extraction and selection procedure.</a:t>
            </a:r>
          </a:p>
          <a:p>
            <a:endParaRPr lang="en-IN" sz="2400" dirty="0">
              <a:effectLst/>
              <a:latin typeface="Times New Roman" panose="02020603050405020304" pitchFamily="18" charset="0"/>
              <a:ea typeface="MS Mincho" panose="02020609040205080304" pitchFamily="49" charset="-128"/>
            </a:endParaRPr>
          </a:p>
          <a:p>
            <a:r>
              <a:rPr lang="en-US" sz="2800" b="1" dirty="0">
                <a:effectLst/>
                <a:latin typeface="Times New Roman" panose="02020603050405020304" pitchFamily="18" charset="0"/>
                <a:ea typeface="MS Mincho" panose="02020609040205080304" pitchFamily="49" charset="-128"/>
              </a:rPr>
              <a:t>Background and Literature Survey</a:t>
            </a:r>
          </a:p>
          <a:p>
            <a:endParaRPr lang="en-IN" sz="2400" dirty="0">
              <a:effectLst/>
              <a:latin typeface="Times New Roman" panose="02020603050405020304" pitchFamily="18" charset="0"/>
              <a:ea typeface="MS Mincho" panose="02020609040205080304" pitchFamily="49" charset="-128"/>
            </a:endParaRPr>
          </a:p>
          <a:p>
            <a:r>
              <a:rPr lang="en-US" sz="2400" dirty="0">
                <a:effectLst/>
                <a:latin typeface="Times New Roman" panose="02020603050405020304" pitchFamily="18" charset="0"/>
                <a:ea typeface="MS Mincho" panose="02020609040205080304" pitchFamily="49" charset="-128"/>
              </a:rPr>
              <a:t>To detect the kind of impersonation assault, a weighted feature selection approach was created in conjunction with a classifier artificial neural network (ANN) and automatically extracted and selected features. This was necessary to minimize the dimensionality of huge data.</a:t>
            </a:r>
          </a:p>
          <a:p>
            <a:endParaRPr lang="en-US" sz="2400" dirty="0">
              <a:effectLst/>
              <a:latin typeface="Times New Roman" panose="02020603050405020304" pitchFamily="18" charset="0"/>
              <a:ea typeface="MS Mincho" panose="02020609040205080304" pitchFamily="49" charset="-128"/>
            </a:endParaRPr>
          </a:p>
          <a:p>
            <a:r>
              <a:rPr lang="en-US" sz="2800" b="1" dirty="0">
                <a:effectLst/>
                <a:latin typeface="Times New Roman" panose="02020603050405020304" pitchFamily="18" charset="0"/>
                <a:ea typeface="MS Mincho" panose="02020609040205080304" pitchFamily="49" charset="-128"/>
              </a:rPr>
              <a:t>Feature Selection</a:t>
            </a:r>
          </a:p>
          <a:p>
            <a:endParaRPr lang="en-US" sz="2400" b="1" dirty="0">
              <a:latin typeface="Times New Roman" panose="02020603050405020304" pitchFamily="18" charset="0"/>
              <a:ea typeface="MS Mincho" panose="02020609040205080304" pitchFamily="49" charset="-128"/>
            </a:endParaRPr>
          </a:p>
          <a:p>
            <a:r>
              <a:rPr lang="en-US" sz="2400" dirty="0">
                <a:effectLst/>
                <a:latin typeface="Times New Roman" panose="02020603050405020304" pitchFamily="18" charset="0"/>
                <a:ea typeface="MS Mincho" panose="02020609040205080304" pitchFamily="49" charset="-128"/>
              </a:rPr>
              <a:t>We employee four feature selection methods, each of which is a well-known supervised machine learning classifier with an ability to builds a model by the weight of each feature, which is used to select features.</a:t>
            </a:r>
            <a:endParaRPr lang="en-IN" sz="2400" dirty="0">
              <a:effectLst/>
              <a:latin typeface="Times New Roman" panose="02020603050405020304" pitchFamily="18" charset="0"/>
              <a:ea typeface="MS Mincho" panose="02020609040205080304" pitchFamily="49" charset="-128"/>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89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0515600" cy="7171194"/>
          </a:xfrm>
          <a:prstGeom prst="rect">
            <a:avLst/>
          </a:prstGeom>
          <a:noFill/>
        </p:spPr>
        <p:txBody>
          <a:bodyPr wrap="square" rtlCol="0">
            <a:spAutoFit/>
          </a:bodyPr>
          <a:lstStyle/>
          <a:p>
            <a:pPr algn="just"/>
            <a:r>
              <a:rPr lang="en-US" sz="2800" b="1" dirty="0">
                <a:effectLst/>
                <a:latin typeface="Times New Roman" panose="02020603050405020304" pitchFamily="18" charset="0"/>
                <a:ea typeface="MS Mincho" panose="02020609040205080304" pitchFamily="49" charset="-128"/>
              </a:rPr>
              <a:t>Proposed System</a:t>
            </a:r>
            <a:endParaRPr lang="en-IN" sz="2800" b="1" dirty="0">
              <a:effectLst/>
              <a:latin typeface="Times New Roman" panose="02020603050405020304" pitchFamily="18" charset="0"/>
              <a:ea typeface="MS Mincho" panose="02020609040205080304" pitchFamily="49" charset="-128"/>
            </a:endParaRPr>
          </a:p>
          <a:p>
            <a:pPr algn="just"/>
            <a:r>
              <a:rPr lang="en-US" sz="2400" b="1" dirty="0">
                <a:effectLst/>
                <a:latin typeface="Times New Roman" panose="02020603050405020304" pitchFamily="18" charset="0"/>
                <a:ea typeface="MS Mincho" panose="02020609040205080304" pitchFamily="49" charset="-128"/>
              </a:rPr>
              <a:t> </a:t>
            </a:r>
            <a:endParaRPr lang="en-IN" sz="2400" dirty="0">
              <a:effectLst/>
              <a:latin typeface="Times New Roman" panose="02020603050405020304" pitchFamily="18" charset="0"/>
              <a:ea typeface="MS Mincho" panose="02020609040205080304" pitchFamily="49" charset="-128"/>
            </a:endParaRPr>
          </a:p>
          <a:p>
            <a:r>
              <a:rPr lang="en-US" sz="2400" dirty="0">
                <a:effectLst/>
                <a:latin typeface="Times New Roman" panose="02020603050405020304" pitchFamily="18" charset="0"/>
                <a:ea typeface="MS Mincho" panose="02020609040205080304" pitchFamily="49" charset="-128"/>
              </a:rPr>
              <a:t>Building many models, comparing their accuracy with the NSL-KDD dataset, determining if deep learning can be implemented, and determining which model is suitable for the Intrusion Detection System comprise the next project.</a:t>
            </a:r>
          </a:p>
          <a:p>
            <a:endParaRPr lang="en-US" sz="2400" dirty="0">
              <a:effectLst/>
              <a:latin typeface="Times New Roman" panose="02020603050405020304" pitchFamily="18" charset="0"/>
              <a:ea typeface="MS Mincho" panose="02020609040205080304" pitchFamily="49" charset="-128"/>
            </a:endParaRPr>
          </a:p>
          <a:p>
            <a:pPr algn="just">
              <a:lnSpc>
                <a:spcPct val="150000"/>
              </a:lnSpc>
            </a:pPr>
            <a:r>
              <a:rPr lang="en-US" sz="2800" b="1" dirty="0">
                <a:effectLst/>
                <a:latin typeface="Times New Roman" panose="02020603050405020304" pitchFamily="18" charset="0"/>
                <a:ea typeface="MS Mincho" panose="02020609040205080304" pitchFamily="49" charset="-128"/>
              </a:rPr>
              <a:t>Feature Extraction</a:t>
            </a:r>
            <a:endParaRPr lang="en-IN" sz="2800" dirty="0">
              <a:effectLst/>
              <a:latin typeface="Times New Roman" panose="02020603050405020304" pitchFamily="18" charset="0"/>
              <a:ea typeface="MS Mincho" panose="02020609040205080304" pitchFamily="49" charset="-128"/>
            </a:endParaRPr>
          </a:p>
          <a:p>
            <a:r>
              <a:rPr lang="en-US" sz="2400" dirty="0">
                <a:effectLst/>
                <a:latin typeface="Times New Roman" panose="02020603050405020304" pitchFamily="18" charset="0"/>
                <a:ea typeface="MS Mincho" panose="02020609040205080304" pitchFamily="49" charset="-128"/>
              </a:rPr>
              <a:t>To extract features, we use a stacked auto encoder approach based on neural networks. An unsupervised neural network model called an auto encoder uses backpropagation to adjust the target values to equal the inputs. </a:t>
            </a:r>
          </a:p>
          <a:p>
            <a:endParaRPr lang="en-US" sz="2400" dirty="0">
              <a:latin typeface="Times New Roman" panose="02020603050405020304" pitchFamily="18" charset="0"/>
              <a:ea typeface="MS Mincho" panose="02020609040205080304" pitchFamily="49" charset="-128"/>
            </a:endParaRPr>
          </a:p>
          <a:p>
            <a:pPr algn="just">
              <a:lnSpc>
                <a:spcPct val="150000"/>
              </a:lnSpc>
            </a:pPr>
            <a:r>
              <a:rPr lang="en-US" sz="2800" b="1" dirty="0">
                <a:effectLst/>
                <a:latin typeface="Times New Roman" panose="02020603050405020304" pitchFamily="18" charset="0"/>
                <a:ea typeface="MS Mincho" panose="02020609040205080304" pitchFamily="49" charset="-128"/>
              </a:rPr>
              <a:t>Feature Selection</a:t>
            </a:r>
            <a:endParaRPr lang="en-IN" sz="2800" dirty="0">
              <a:effectLst/>
              <a:latin typeface="Times New Roman" panose="02020603050405020304" pitchFamily="18" charset="0"/>
              <a:ea typeface="MS Mincho" panose="02020609040205080304" pitchFamily="49" charset="-128"/>
            </a:endParaRPr>
          </a:p>
          <a:p>
            <a:pPr algn="just"/>
            <a:r>
              <a:rPr lang="en-US" sz="2400" dirty="0">
                <a:effectLst/>
                <a:latin typeface="Times New Roman" panose="02020603050405020304" pitchFamily="18" charset="0"/>
                <a:ea typeface="MS Mincho" panose="02020609040205080304" pitchFamily="49" charset="-128"/>
              </a:rPr>
              <a:t>We employee four feature selection methods, each of which is a well-known supervised machine learning classifier with an ability to builds a model by the weight of each feature, which is used to select features.</a:t>
            </a:r>
          </a:p>
          <a:p>
            <a:pPr algn="just">
              <a:lnSpc>
                <a:spcPct val="150000"/>
              </a:lnSpc>
            </a:pPr>
            <a:endParaRPr lang="en-IN" sz="2400" dirty="0">
              <a:effectLst/>
              <a:latin typeface="Times New Roman" panose="02020603050405020304" pitchFamily="18" charset="0"/>
              <a:ea typeface="MS Mincho" panose="02020609040205080304" pitchFamily="49" charset="-128"/>
            </a:endParaRPr>
          </a:p>
          <a:p>
            <a:endParaRPr lang="en-IN" sz="24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7" y="1012589"/>
            <a:ext cx="7696200" cy="954107"/>
          </a:xfrm>
          <a:prstGeom prst="rect">
            <a:avLst/>
          </a:prstGeom>
          <a:noFill/>
        </p:spPr>
        <p:txBody>
          <a:bodyPr wrap="square" rtlCol="0">
            <a:spAutoFit/>
          </a:bodyPr>
          <a:lstStyle/>
          <a:p>
            <a:r>
              <a:rPr lang="en-IN" sz="5600" b="1" dirty="0">
                <a:solidFill>
                  <a:schemeClr val="bg1"/>
                </a:solidFill>
              </a:rPr>
              <a:t>Working Methodology</a:t>
            </a:r>
          </a:p>
        </p:txBody>
      </p:sp>
      <p:sp>
        <p:nvSpPr>
          <p:cNvPr id="12" name="Freeform 5">
            <a:extLst>
              <a:ext uri="{FF2B5EF4-FFF2-40B4-BE49-F238E27FC236}">
                <a16:creationId xmlns:a16="http://schemas.microsoft.com/office/drawing/2014/main" id="{7E612B6A-CC41-517A-2F58-4CE84D289805}"/>
              </a:ext>
            </a:extLst>
          </p:cNvPr>
          <p:cNvSpPr/>
          <p:nvPr/>
        </p:nvSpPr>
        <p:spPr>
          <a:xfrm>
            <a:off x="11811000" y="4140747"/>
            <a:ext cx="4883389" cy="5512179"/>
          </a:xfrm>
          <a:custGeom>
            <a:avLst/>
            <a:gdLst/>
            <a:ahLst/>
            <a:cxnLst/>
            <a:rect l="l" t="t" r="r" b="b"/>
            <a:pathLst>
              <a:path w="5904343" h="6857542">
                <a:moveTo>
                  <a:pt x="0" y="0"/>
                </a:moveTo>
                <a:lnTo>
                  <a:pt x="5904344" y="0"/>
                </a:lnTo>
                <a:lnTo>
                  <a:pt x="5904344" y="6857542"/>
                </a:lnTo>
                <a:lnTo>
                  <a:pt x="0" y="6857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28957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8382000" cy="7109639"/>
          </a:xfrm>
          <a:prstGeom prst="rect">
            <a:avLst/>
          </a:prstGeom>
          <a:noFill/>
        </p:spPr>
        <p:txBody>
          <a:bodyPr wrap="square" rtlCol="0">
            <a:spAutoFit/>
          </a:bodyPr>
          <a:lstStyle/>
          <a:p>
            <a:pPr algn="just"/>
            <a:r>
              <a:rPr lang="en-US" sz="2400" b="1" dirty="0">
                <a:effectLst/>
                <a:latin typeface="Times New Roman" panose="02020603050405020304" pitchFamily="18" charset="0"/>
                <a:ea typeface="MS Mincho" panose="02020609040205080304" pitchFamily="49" charset="-128"/>
                <a:cs typeface="Times New Roman" panose="02020603050405020304" pitchFamily="18" charset="0"/>
              </a:rPr>
              <a:t>NSL-KDD DATASET</a:t>
            </a:r>
          </a:p>
          <a:p>
            <a:pPr algn="just"/>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The KDD'99 data set has been updated with the NSL-KDD data set. An efficient benchmark data set for comparing various intrusion detection techniques is available to researchers. The NSL-KDD train and test sets have a respectable amount of records. This benefit eliminates the requirement to choose a small sample at random and makes it feasible to conduct the tests on the entire set at a reasonable cost. </a:t>
            </a:r>
          </a:p>
          <a:p>
            <a:pPr algn="just"/>
            <a:endParaRPr lang="en-US" sz="24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err="1">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KDDTrain</a:t>
            </a: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+.ARFF</a:t>
            </a:r>
            <a:endParaRPr lang="en-US" sz="2400" b="1" dirty="0">
              <a:solidFill>
                <a:srgbClr val="2D2D2D"/>
              </a:solidFill>
              <a:highlight>
                <a:srgbClr val="FFFFFF"/>
              </a:highligh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KDDTrain+.TXT</a:t>
            </a:r>
            <a:endParaRPr lang="en-US" sz="2400" b="1" dirty="0">
              <a:solidFill>
                <a:srgbClr val="2D2D2D"/>
              </a:solidFill>
              <a:highlight>
                <a:srgbClr val="FFFFFF"/>
              </a:highligh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KDDTrain+_20Percent.ARFF</a:t>
            </a:r>
            <a:endParaRPr lang="en-IN"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KDDTrain+_20Percent.TXT</a:t>
            </a:r>
          </a:p>
          <a:p>
            <a:pPr marL="342900" lvl="0" indent="-342900" algn="just">
              <a:buClr>
                <a:srgbClr val="2D2D2D"/>
              </a:buClr>
              <a:buSzPts val="1350"/>
              <a:buFont typeface="Wingdings" panose="05000000000000000000" pitchFamily="2" charset="2"/>
              <a:buChar char="§"/>
            </a:pPr>
            <a:r>
              <a:rPr lang="en-US" sz="2400" b="1" u="none" strike="noStrike" dirty="0" err="1">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KDDTest</a:t>
            </a: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+.ARFF</a:t>
            </a:r>
            <a:endParaRPr lang="en-IN"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KDDTest+.TXT</a:t>
            </a:r>
            <a:endParaRPr lang="en-IN"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KDDTest-21.ARFF</a:t>
            </a:r>
          </a:p>
          <a:p>
            <a:pPr marL="342900" lvl="0" indent="-342900" algn="just">
              <a:buClr>
                <a:srgbClr val="2D2D2D"/>
              </a:buClr>
              <a:buSzPts val="1350"/>
              <a:buFont typeface="Wingdings" panose="05000000000000000000" pitchFamily="2" charset="2"/>
              <a:buChar char="§"/>
            </a:pPr>
            <a:r>
              <a:rPr lang="en-US" sz="2400" b="1" u="none" strike="noStrike" dirty="0">
                <a:solidFill>
                  <a:srgbClr val="2D2D2D"/>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KDDTest-21.TXT</a:t>
            </a:r>
            <a:endParaRPr lang="en-IN"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lgn="just"/>
            <a:endParaRPr lang="en-IN" sz="2400" dirty="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IN"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7" y="1012589"/>
            <a:ext cx="7696200" cy="954107"/>
          </a:xfrm>
          <a:prstGeom prst="rect">
            <a:avLst/>
          </a:prstGeom>
          <a:noFill/>
        </p:spPr>
        <p:txBody>
          <a:bodyPr wrap="square" rtlCol="0">
            <a:spAutoFit/>
          </a:bodyPr>
          <a:lstStyle/>
          <a:p>
            <a:r>
              <a:rPr lang="en-IN" sz="5600" b="1" dirty="0">
                <a:solidFill>
                  <a:schemeClr val="bg1"/>
                </a:solidFill>
              </a:rPr>
              <a:t>Data Set</a:t>
            </a:r>
          </a:p>
        </p:txBody>
      </p:sp>
      <p:pic>
        <p:nvPicPr>
          <p:cNvPr id="12" name="image9.png">
            <a:extLst>
              <a:ext uri="{FF2B5EF4-FFF2-40B4-BE49-F238E27FC236}">
                <a16:creationId xmlns:a16="http://schemas.microsoft.com/office/drawing/2014/main" id="{C1328642-3A05-6347-3665-603D8CE14783}"/>
              </a:ext>
            </a:extLst>
          </p:cNvPr>
          <p:cNvPicPr/>
          <p:nvPr/>
        </p:nvPicPr>
        <p:blipFill>
          <a:blip r:embed="rId4"/>
          <a:srcRect/>
          <a:stretch>
            <a:fillRect/>
          </a:stretch>
        </p:blipFill>
        <p:spPr>
          <a:xfrm>
            <a:off x="9601200" y="3924300"/>
            <a:ext cx="8001000" cy="4953000"/>
          </a:xfrm>
          <a:prstGeom prst="rect">
            <a:avLst/>
          </a:prstGeom>
          <a:ln/>
        </p:spPr>
      </p:pic>
      <p:sp>
        <p:nvSpPr>
          <p:cNvPr id="15" name="TextBox 14">
            <a:extLst>
              <a:ext uri="{FF2B5EF4-FFF2-40B4-BE49-F238E27FC236}">
                <a16:creationId xmlns:a16="http://schemas.microsoft.com/office/drawing/2014/main" id="{19467567-E8D8-97A9-D86C-2F6300ADF129}"/>
              </a:ext>
            </a:extLst>
          </p:cNvPr>
          <p:cNvSpPr txBox="1"/>
          <p:nvPr/>
        </p:nvSpPr>
        <p:spPr>
          <a:xfrm>
            <a:off x="11933216" y="9301963"/>
            <a:ext cx="3840184" cy="461665"/>
          </a:xfrm>
          <a:prstGeom prst="rect">
            <a:avLst/>
          </a:prstGeom>
          <a:noFill/>
        </p:spPr>
        <p:txBody>
          <a:bodyPr wrap="square">
            <a:spAutoFit/>
          </a:bodyPr>
          <a:lstStyle/>
          <a:p>
            <a:pPr algn="ctr">
              <a:spcAft>
                <a:spcPts val="1900"/>
              </a:spcAft>
            </a:pPr>
            <a:r>
              <a:rPr lang="en-US" sz="2400" b="1" dirty="0">
                <a:solidFill>
                  <a:srgbClr val="2D2D2D"/>
                </a:solidFill>
                <a:effectLst/>
                <a:highlight>
                  <a:srgbClr val="FFFFFF"/>
                </a:highlight>
                <a:latin typeface="Times New Roman" panose="02020603050405020304" pitchFamily="18" charset="0"/>
                <a:ea typeface="MS Mincho" panose="02020609040205080304" pitchFamily="49" charset="-128"/>
              </a:rPr>
              <a:t>NSL-KDD dataset features</a:t>
            </a:r>
            <a:endParaRPr lang="en-IN" sz="24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297167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3258800" cy="2000548"/>
          </a:xfrm>
          <a:prstGeom prst="rect">
            <a:avLst/>
          </a:prstGeom>
          <a:noFill/>
        </p:spPr>
        <p:txBody>
          <a:bodyPr wrap="square" rtlCol="0">
            <a:spAutoFit/>
          </a:bodyPr>
          <a:lstStyle/>
          <a:p>
            <a:pPr marL="457200" indent="-457200" algn="just">
              <a:buFont typeface="Wingdings" panose="05000000000000000000" pitchFamily="2" charset="2"/>
              <a:buChar char="§"/>
            </a:pPr>
            <a:r>
              <a:rPr lang="en-US" sz="2800" b="1" dirty="0">
                <a:effectLst/>
                <a:latin typeface="Times New Roman" panose="02020603050405020304" pitchFamily="18" charset="0"/>
                <a:ea typeface="MS Mincho" panose="02020609040205080304" pitchFamily="49" charset="-128"/>
              </a:rPr>
              <a:t>Kaggle</a:t>
            </a:r>
            <a:endParaRPr lang="en-IN" sz="2800" b="1" dirty="0">
              <a:effectLst/>
              <a:latin typeface="Times New Roman" panose="02020603050405020304" pitchFamily="18" charset="0"/>
              <a:ea typeface="MS Mincho" panose="02020609040205080304" pitchFamily="49" charset="-128"/>
            </a:endParaRPr>
          </a:p>
          <a:p>
            <a:pPr algn="just"/>
            <a:r>
              <a:rPr lang="en-US" sz="2400" b="1" dirty="0">
                <a:effectLst/>
                <a:latin typeface="Times New Roman" panose="02020603050405020304" pitchFamily="18" charset="0"/>
                <a:ea typeface="MS Mincho" panose="02020609040205080304" pitchFamily="49" charset="-128"/>
              </a:rPr>
              <a:t> </a:t>
            </a:r>
            <a:endParaRPr lang="en-IN" sz="2400" dirty="0">
              <a:effectLst/>
              <a:latin typeface="Times New Roman" panose="02020603050405020304" pitchFamily="18" charset="0"/>
              <a:ea typeface="MS Mincho" panose="02020609040205080304" pitchFamily="49" charset="-128"/>
            </a:endParaRPr>
          </a:p>
          <a:p>
            <a:r>
              <a:rPr lang="en-US" sz="2400" dirty="0">
                <a:solidFill>
                  <a:srgbClr val="273239"/>
                </a:solidFill>
                <a:effectLst/>
                <a:latin typeface="Times New Roman" panose="02020603050405020304" pitchFamily="18" charset="0"/>
                <a:ea typeface="MS Mincho" panose="02020609040205080304" pitchFamily="49" charset="-128"/>
              </a:rPr>
              <a:t>For those interested in machine learning and data science, Kaggle is an online community platform. Users may use GPU integrated notebooks, search and publish datasets, communicate with other users, and compete with other data scientists to solve data science challenges on Kaggle. </a:t>
            </a:r>
            <a:endParaRPr lang="en-US" sz="32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6" y="1012589"/>
            <a:ext cx="8977313" cy="1077218"/>
          </a:xfrm>
          <a:prstGeom prst="rect">
            <a:avLst/>
          </a:prstGeom>
          <a:noFill/>
        </p:spPr>
        <p:txBody>
          <a:bodyPr wrap="square" rtlCol="0">
            <a:spAutoFit/>
          </a:bodyPr>
          <a:lstStyle/>
          <a:p>
            <a:r>
              <a:rPr lang="en-US" sz="6400" b="1" dirty="0">
                <a:solidFill>
                  <a:schemeClr val="bg1"/>
                </a:solidFill>
                <a:effectLst/>
                <a:latin typeface="Times New Roman" panose="02020603050405020304" pitchFamily="18" charset="0"/>
                <a:ea typeface="Times New Roman" panose="02020603050405020304" pitchFamily="18" charset="0"/>
              </a:rPr>
              <a:t>S</a:t>
            </a:r>
            <a:r>
              <a:rPr lang="en-US" sz="6400" b="1" dirty="0">
                <a:solidFill>
                  <a:schemeClr val="bg1"/>
                </a:solidFill>
                <a:effectLst/>
                <a:latin typeface="Times New Roman" panose="02020603050405020304" pitchFamily="18" charset="0"/>
                <a:ea typeface="MS Mincho" panose="02020609040205080304" pitchFamily="49" charset="-128"/>
              </a:rPr>
              <a:t>oftware</a:t>
            </a:r>
            <a:r>
              <a:rPr lang="en-US" sz="6400" b="1" dirty="0">
                <a:solidFill>
                  <a:schemeClr val="bg1"/>
                </a:solidFill>
                <a:effectLst/>
                <a:latin typeface="Times New Roman" panose="02020603050405020304" pitchFamily="18" charset="0"/>
                <a:ea typeface="Times New Roman" panose="02020603050405020304" pitchFamily="18" charset="0"/>
              </a:rPr>
              <a:t> D</a:t>
            </a:r>
            <a:r>
              <a:rPr lang="en-US" sz="6400" b="1" dirty="0">
                <a:solidFill>
                  <a:schemeClr val="bg1"/>
                </a:solidFill>
                <a:effectLst/>
                <a:latin typeface="Times New Roman" panose="02020603050405020304" pitchFamily="18" charset="0"/>
                <a:ea typeface="MS Mincho" panose="02020609040205080304" pitchFamily="49" charset="-128"/>
              </a:rPr>
              <a:t>etails</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2" name="image28.png">
            <a:extLst>
              <a:ext uri="{FF2B5EF4-FFF2-40B4-BE49-F238E27FC236}">
                <a16:creationId xmlns:a16="http://schemas.microsoft.com/office/drawing/2014/main" id="{5BE64D38-8287-538F-AD55-9BC65071FE12}"/>
              </a:ext>
            </a:extLst>
          </p:cNvPr>
          <p:cNvPicPr/>
          <p:nvPr/>
        </p:nvPicPr>
        <p:blipFill>
          <a:blip r:embed="rId4"/>
          <a:srcRect/>
          <a:stretch>
            <a:fillRect/>
          </a:stretch>
        </p:blipFill>
        <p:spPr>
          <a:xfrm>
            <a:off x="2411186" y="5143500"/>
            <a:ext cx="11658600" cy="4884450"/>
          </a:xfrm>
          <a:prstGeom prst="rect">
            <a:avLst/>
          </a:prstGeom>
          <a:ln/>
        </p:spPr>
      </p:pic>
    </p:spTree>
    <p:extLst>
      <p:ext uri="{BB962C8B-B14F-4D97-AF65-F5344CB8AC3E}">
        <p14:creationId xmlns:p14="http://schemas.microsoft.com/office/powerpoint/2010/main" val="101499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14456"/>
            <a:ext cx="18288000" cy="2567156"/>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57275" y="1103812"/>
            <a:ext cx="4668112" cy="859210"/>
          </a:xfrm>
          <a:prstGeom prst="rect">
            <a:avLst/>
          </a:prstGeom>
        </p:spPr>
        <p:txBody>
          <a:bodyPr lIns="0" tIns="0" rIns="0" bIns="0" rtlCol="0" anchor="t">
            <a:spAutoFit/>
          </a:bodyPr>
          <a:lstStyle/>
          <a:p>
            <a:pPr>
              <a:lnSpc>
                <a:spcPts val="6719"/>
              </a:lnSpc>
            </a:pPr>
            <a:endParaRPr lang="en-US" sz="5599" dirty="0">
              <a:solidFill>
                <a:srgbClr val="FFFFFF"/>
              </a:solidFill>
              <a:latin typeface="Poppins Bold"/>
            </a:endParaRPr>
          </a:p>
        </p:txBody>
      </p:sp>
      <p:sp>
        <p:nvSpPr>
          <p:cNvPr id="8" name="Freeform 8"/>
          <p:cNvSpPr/>
          <p:nvPr/>
        </p:nvSpPr>
        <p:spPr>
          <a:xfrm>
            <a:off x="12264984" y="33331"/>
            <a:ext cx="6008724" cy="36647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8580" y="2263967"/>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4">
            <a:extLst>
              <a:ext uri="{FF2B5EF4-FFF2-40B4-BE49-F238E27FC236}">
                <a16:creationId xmlns:a16="http://schemas.microsoft.com/office/drawing/2014/main" id="{3183902E-1A8A-25E7-A2F3-3D3710FB1D5A}"/>
              </a:ext>
            </a:extLst>
          </p:cNvPr>
          <p:cNvSpPr txBox="1"/>
          <p:nvPr/>
        </p:nvSpPr>
        <p:spPr>
          <a:xfrm>
            <a:off x="838200" y="2945276"/>
            <a:ext cx="14097000" cy="1631216"/>
          </a:xfrm>
          <a:prstGeom prst="rect">
            <a:avLst/>
          </a:prstGeom>
          <a:noFill/>
        </p:spPr>
        <p:txBody>
          <a:bodyPr wrap="square" rtlCol="0">
            <a:spAutoFit/>
          </a:bodyPr>
          <a:lstStyle/>
          <a:p>
            <a:pPr marL="457200" indent="-457200" algn="just">
              <a:buFont typeface="Wingdings" panose="05000000000000000000" pitchFamily="2" charset="2"/>
              <a:buChar char="§"/>
            </a:pPr>
            <a:r>
              <a:rPr lang="en-US" sz="2800" b="1" dirty="0">
                <a:effectLst/>
                <a:latin typeface="Times New Roman" panose="02020603050405020304" pitchFamily="18" charset="0"/>
                <a:ea typeface="MS Mincho" panose="02020609040205080304" pitchFamily="49" charset="-128"/>
              </a:rPr>
              <a:t>GitHub</a:t>
            </a:r>
            <a:endParaRPr lang="en-IN" sz="2800" b="1" dirty="0">
              <a:effectLst/>
              <a:latin typeface="Times New Roman" panose="02020603050405020304" pitchFamily="18" charset="0"/>
              <a:ea typeface="MS Mincho" panose="02020609040205080304" pitchFamily="49" charset="-128"/>
            </a:endParaRPr>
          </a:p>
          <a:p>
            <a:pPr algn="just"/>
            <a:r>
              <a:rPr lang="en-US" sz="2400" b="1" dirty="0">
                <a:effectLst/>
                <a:latin typeface="Times New Roman" panose="02020603050405020304" pitchFamily="18" charset="0"/>
                <a:ea typeface="MS Mincho" panose="02020609040205080304" pitchFamily="49" charset="-128"/>
              </a:rPr>
              <a:t> </a:t>
            </a:r>
            <a:r>
              <a:rPr lang="en-US" sz="2400" dirty="0">
                <a:solidFill>
                  <a:srgbClr val="273239"/>
                </a:solidFill>
                <a:effectLst/>
                <a:latin typeface="Times New Roman" panose="02020603050405020304" pitchFamily="18" charset="0"/>
                <a:ea typeface="MS Mincho" panose="02020609040205080304" pitchFamily="49" charset="-128"/>
              </a:rPr>
              <a:t>GitHub is a site that hosts code for version control and teamwork. It enables remote collaboration on projects between you and other people. You will learn the fundamentals of GitHub, including repositories, branches, commits, and pull requests, in this lesson. </a:t>
            </a:r>
            <a:endParaRPr lang="en-US" sz="4000" dirty="0">
              <a:effectLst/>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7859A2E3-D72F-988A-5008-C74EDFC652A2}"/>
              </a:ext>
            </a:extLst>
          </p:cNvPr>
          <p:cNvSpPr txBox="1"/>
          <p:nvPr/>
        </p:nvSpPr>
        <p:spPr>
          <a:xfrm>
            <a:off x="852486" y="1012589"/>
            <a:ext cx="8977313" cy="1077218"/>
          </a:xfrm>
          <a:prstGeom prst="rect">
            <a:avLst/>
          </a:prstGeom>
          <a:noFill/>
        </p:spPr>
        <p:txBody>
          <a:bodyPr wrap="square" rtlCol="0">
            <a:spAutoFit/>
          </a:bodyPr>
          <a:lstStyle/>
          <a:p>
            <a:r>
              <a:rPr lang="en-US" sz="6400" b="1" dirty="0">
                <a:solidFill>
                  <a:schemeClr val="bg1"/>
                </a:solidFill>
                <a:effectLst/>
                <a:latin typeface="Times New Roman" panose="02020603050405020304" pitchFamily="18" charset="0"/>
                <a:ea typeface="Times New Roman" panose="02020603050405020304" pitchFamily="18" charset="0"/>
              </a:rPr>
              <a:t>S</a:t>
            </a:r>
            <a:r>
              <a:rPr lang="en-US" sz="6400" b="1" dirty="0">
                <a:solidFill>
                  <a:schemeClr val="bg1"/>
                </a:solidFill>
                <a:effectLst/>
                <a:latin typeface="Times New Roman" panose="02020603050405020304" pitchFamily="18" charset="0"/>
                <a:ea typeface="MS Mincho" panose="02020609040205080304" pitchFamily="49" charset="-128"/>
              </a:rPr>
              <a:t>oftware</a:t>
            </a:r>
            <a:r>
              <a:rPr lang="en-US" sz="6400" b="1" dirty="0">
                <a:solidFill>
                  <a:schemeClr val="bg1"/>
                </a:solidFill>
                <a:effectLst/>
                <a:latin typeface="Times New Roman" panose="02020603050405020304" pitchFamily="18" charset="0"/>
                <a:ea typeface="Times New Roman" panose="02020603050405020304" pitchFamily="18" charset="0"/>
              </a:rPr>
              <a:t> D</a:t>
            </a:r>
            <a:r>
              <a:rPr lang="en-US" sz="6400" b="1" dirty="0">
                <a:solidFill>
                  <a:schemeClr val="bg1"/>
                </a:solidFill>
                <a:effectLst/>
                <a:latin typeface="Times New Roman" panose="02020603050405020304" pitchFamily="18" charset="0"/>
                <a:ea typeface="MS Mincho" panose="02020609040205080304" pitchFamily="49" charset="-128"/>
              </a:rPr>
              <a:t>etails</a:t>
            </a:r>
            <a:r>
              <a:rPr lang="en-US" sz="6400" b="1" dirty="0">
                <a:solidFill>
                  <a:schemeClr val="bg1"/>
                </a:solidFill>
                <a:effectLst/>
                <a:latin typeface="Times New Roman" panose="02020603050405020304" pitchFamily="18" charset="0"/>
                <a:ea typeface="Times New Roman" panose="02020603050405020304" pitchFamily="18" charset="0"/>
              </a:rPr>
              <a:t> </a:t>
            </a:r>
            <a:endParaRPr lang="en-IN" sz="6400" b="1" dirty="0">
              <a:solidFill>
                <a:schemeClr val="bg1"/>
              </a:solidFill>
            </a:endParaRPr>
          </a:p>
        </p:txBody>
      </p:sp>
      <p:pic>
        <p:nvPicPr>
          <p:cNvPr id="16" name="Picture 15">
            <a:extLst>
              <a:ext uri="{FF2B5EF4-FFF2-40B4-BE49-F238E27FC236}">
                <a16:creationId xmlns:a16="http://schemas.microsoft.com/office/drawing/2014/main" id="{83A7EE12-6999-D7FC-4A8D-2AF74C4C6C11}"/>
              </a:ext>
            </a:extLst>
          </p:cNvPr>
          <p:cNvPicPr>
            <a:picLocks noChangeAspect="1"/>
          </p:cNvPicPr>
          <p:nvPr/>
        </p:nvPicPr>
        <p:blipFill>
          <a:blip r:embed="rId4"/>
          <a:stretch>
            <a:fillRect/>
          </a:stretch>
        </p:blipFill>
        <p:spPr>
          <a:xfrm>
            <a:off x="2837828" y="4576492"/>
            <a:ext cx="12097372" cy="5200917"/>
          </a:xfrm>
          <a:prstGeom prst="rect">
            <a:avLst/>
          </a:prstGeom>
        </p:spPr>
      </p:pic>
    </p:spTree>
    <p:extLst>
      <p:ext uri="{BB962C8B-B14F-4D97-AF65-F5344CB8AC3E}">
        <p14:creationId xmlns:p14="http://schemas.microsoft.com/office/powerpoint/2010/main" val="3219468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2437</Words>
  <Application>Microsoft Office PowerPoint</Application>
  <PresentationFormat>Custom</PresentationFormat>
  <Paragraphs>172</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Poppins</vt:lpstr>
      <vt:lpstr>Arial</vt:lpstr>
      <vt:lpstr>Calibri</vt:lpstr>
      <vt:lpstr>Poppins Bold</vt:lpstr>
      <vt:lpstr>Google Sans</vt:lpstr>
      <vt:lpstr>Wingdings</vt:lpstr>
      <vt:lpstr>Times New Roman</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Sai</dc:creator>
  <cp:lastModifiedBy>AKRAM WASEEM</cp:lastModifiedBy>
  <cp:revision>25</cp:revision>
  <dcterms:created xsi:type="dcterms:W3CDTF">2006-08-16T00:00:00Z</dcterms:created>
  <dcterms:modified xsi:type="dcterms:W3CDTF">2023-11-27T10:21:05Z</dcterms:modified>
  <dc:identifier>DAF0m_i_Lj0</dc:identifier>
</cp:coreProperties>
</file>